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314" r:id="rId3"/>
    <p:sldId id="312" r:id="rId4"/>
    <p:sldId id="316" r:id="rId5"/>
    <p:sldId id="349" r:id="rId6"/>
    <p:sldId id="348" r:id="rId7"/>
    <p:sldId id="350" r:id="rId8"/>
    <p:sldId id="351" r:id="rId9"/>
    <p:sldId id="352" r:id="rId10"/>
    <p:sldId id="313" r:id="rId11"/>
    <p:sldId id="333" r:id="rId12"/>
    <p:sldId id="334" r:id="rId13"/>
    <p:sldId id="383" r:id="rId14"/>
    <p:sldId id="335" r:id="rId15"/>
    <p:sldId id="336" r:id="rId16"/>
    <p:sldId id="337" r:id="rId17"/>
    <p:sldId id="338" r:id="rId18"/>
    <p:sldId id="327" r:id="rId19"/>
    <p:sldId id="363" r:id="rId20"/>
    <p:sldId id="364" r:id="rId21"/>
    <p:sldId id="365" r:id="rId22"/>
    <p:sldId id="366" r:id="rId23"/>
    <p:sldId id="367" r:id="rId24"/>
    <p:sldId id="368" r:id="rId25"/>
    <p:sldId id="388" r:id="rId26"/>
    <p:sldId id="394" r:id="rId27"/>
    <p:sldId id="393" r:id="rId28"/>
    <p:sldId id="392" r:id="rId29"/>
    <p:sldId id="389" r:id="rId30"/>
    <p:sldId id="390" r:id="rId31"/>
    <p:sldId id="391" r:id="rId32"/>
    <p:sldId id="373" r:id="rId33"/>
    <p:sldId id="361" r:id="rId34"/>
    <p:sldId id="362" r:id="rId35"/>
    <p:sldId id="340" r:id="rId36"/>
    <p:sldId id="396" r:id="rId37"/>
    <p:sldId id="341" r:id="rId38"/>
    <p:sldId id="353" r:id="rId39"/>
    <p:sldId id="308" r:id="rId40"/>
    <p:sldId id="377" r:id="rId41"/>
    <p:sldId id="324" r:id="rId42"/>
    <p:sldId id="379" r:id="rId43"/>
    <p:sldId id="346" r:id="rId44"/>
    <p:sldId id="413" r:id="rId45"/>
    <p:sldId id="375" r:id="rId46"/>
    <p:sldId id="320" r:id="rId47"/>
    <p:sldId id="319" r:id="rId48"/>
    <p:sldId id="354" r:id="rId49"/>
    <p:sldId id="355" r:id="rId50"/>
    <p:sldId id="356" r:id="rId51"/>
    <p:sldId id="357" r:id="rId52"/>
    <p:sldId id="280" r:id="rId53"/>
    <p:sldId id="397" r:id="rId54"/>
    <p:sldId id="398" r:id="rId55"/>
    <p:sldId id="380" r:id="rId56"/>
    <p:sldId id="399" r:id="rId57"/>
    <p:sldId id="376" r:id="rId58"/>
    <p:sldId id="400" r:id="rId59"/>
    <p:sldId id="381" r:id="rId60"/>
    <p:sldId id="317" r:id="rId61"/>
    <p:sldId id="382" r:id="rId62"/>
    <p:sldId id="347" r:id="rId63"/>
    <p:sldId id="387" r:id="rId64"/>
    <p:sldId id="385" r:id="rId65"/>
    <p:sldId id="321" r:id="rId66"/>
    <p:sldId id="386" r:id="rId67"/>
    <p:sldId id="290" r:id="rId68"/>
    <p:sldId id="401" r:id="rId69"/>
    <p:sldId id="406" r:id="rId70"/>
    <p:sldId id="402" r:id="rId71"/>
    <p:sldId id="405" r:id="rId72"/>
    <p:sldId id="282" r:id="rId73"/>
    <p:sldId id="403" r:id="rId74"/>
    <p:sldId id="404" r:id="rId75"/>
    <p:sldId id="358" r:id="rId76"/>
    <p:sldId id="415" r:id="rId77"/>
    <p:sldId id="283" r:id="rId78"/>
    <p:sldId id="414" r:id="rId79"/>
    <p:sldId id="410" r:id="rId80"/>
    <p:sldId id="408" r:id="rId81"/>
    <p:sldId id="407" r:id="rId82"/>
    <p:sldId id="409" r:id="rId83"/>
    <p:sldId id="411" r:id="rId84"/>
    <p:sldId id="281" r:id="rId85"/>
    <p:sldId id="325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-58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slide" Target="slides/slide62.xml" /><Relationship Id="rId68" Type="http://schemas.openxmlformats.org/officeDocument/2006/relationships/slide" Target="slides/slide67.xml" /><Relationship Id="rId76" Type="http://schemas.openxmlformats.org/officeDocument/2006/relationships/slide" Target="slides/slide75.xml" /><Relationship Id="rId84" Type="http://schemas.openxmlformats.org/officeDocument/2006/relationships/slide" Target="slides/slide83.xml" /><Relationship Id="rId89" Type="http://schemas.openxmlformats.org/officeDocument/2006/relationships/theme" Target="theme/theme1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9" Type="http://schemas.openxmlformats.org/officeDocument/2006/relationships/slide" Target="slides/slide28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66" Type="http://schemas.openxmlformats.org/officeDocument/2006/relationships/slide" Target="slides/slide65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87" Type="http://schemas.openxmlformats.org/officeDocument/2006/relationships/presProps" Target="presProps.xml" /><Relationship Id="rId5" Type="http://schemas.openxmlformats.org/officeDocument/2006/relationships/slide" Target="slides/slide4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90" Type="http://schemas.openxmlformats.org/officeDocument/2006/relationships/tableStyles" Target="tableStyles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77" Type="http://schemas.openxmlformats.org/officeDocument/2006/relationships/slide" Target="slides/slide76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slide" Target="slides/slide58.xml" /><Relationship Id="rId67" Type="http://schemas.openxmlformats.org/officeDocument/2006/relationships/slide" Target="slides/slide66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slide" Target="slides/slide61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83" Type="http://schemas.openxmlformats.org/officeDocument/2006/relationships/slide" Target="slides/slide82.xml" /><Relationship Id="rId88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82506-D671-4FF7-91A6-9C36B78A04F6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9DE34E19-BFC8-4ABE-968F-5734B1ABB08E}">
      <dgm:prSet phldrT="[Text]"/>
      <dgm:spPr/>
      <dgm:t>
        <a:bodyPr/>
        <a:lstStyle/>
        <a:p>
          <a:r>
            <a:rPr lang="en-US" dirty="0"/>
            <a:t>Thin-walled segment</a:t>
          </a:r>
        </a:p>
      </dgm:t>
    </dgm:pt>
    <dgm:pt modelId="{0EAD4E08-5432-439F-932E-8D171CE724E5}" type="parTrans" cxnId="{5E2A5961-B4AF-4EFB-8B30-6F09A3D5F2A7}">
      <dgm:prSet/>
      <dgm:spPr/>
      <dgm:t>
        <a:bodyPr/>
        <a:lstStyle/>
        <a:p>
          <a:endParaRPr lang="en-US"/>
        </a:p>
      </dgm:t>
    </dgm:pt>
    <dgm:pt modelId="{AD1E521D-14EA-4625-99A4-8C6B20AF703B}" type="sibTrans" cxnId="{5E2A5961-B4AF-4EFB-8B30-6F09A3D5F2A7}">
      <dgm:prSet/>
      <dgm:spPr/>
      <dgm:t>
        <a:bodyPr/>
        <a:lstStyle/>
        <a:p>
          <a:endParaRPr lang="en-US"/>
        </a:p>
      </dgm:t>
    </dgm:pt>
    <dgm:pt modelId="{118F76C6-ED51-425F-84B4-DCAEE1F813A8}">
      <dgm:prSet phldrT="[Text]"/>
      <dgm:spPr/>
      <dgm:t>
        <a:bodyPr/>
        <a:lstStyle/>
        <a:p>
          <a:r>
            <a:rPr lang="en-US" dirty="0"/>
            <a:t>Thrombus</a:t>
          </a:r>
        </a:p>
      </dgm:t>
    </dgm:pt>
    <dgm:pt modelId="{9DBE6776-660C-4164-82FC-13C83D077A66}" type="parTrans" cxnId="{D437929C-CFF6-4D01-ACE3-FBE0CDB8D4E2}">
      <dgm:prSet/>
      <dgm:spPr/>
      <dgm:t>
        <a:bodyPr/>
        <a:lstStyle/>
        <a:p>
          <a:endParaRPr lang="en-US"/>
        </a:p>
      </dgm:t>
    </dgm:pt>
    <dgm:pt modelId="{BDF6C437-271F-4EEE-BF75-FDE012A50976}" type="sibTrans" cxnId="{D437929C-CFF6-4D01-ACE3-FBE0CDB8D4E2}">
      <dgm:prSet/>
      <dgm:spPr/>
      <dgm:t>
        <a:bodyPr/>
        <a:lstStyle/>
        <a:p>
          <a:endParaRPr lang="en-US"/>
        </a:p>
      </dgm:t>
    </dgm:pt>
    <dgm:pt modelId="{B6F934C7-99FB-4039-B683-CD3D0D38B50B}">
      <dgm:prSet phldrT="[Text]"/>
      <dgm:spPr/>
      <dgm:t>
        <a:bodyPr/>
        <a:lstStyle/>
        <a:p>
          <a:r>
            <a:rPr lang="en-US" dirty="0"/>
            <a:t>Vegetations</a:t>
          </a:r>
        </a:p>
      </dgm:t>
    </dgm:pt>
    <dgm:pt modelId="{5DAD30E8-789A-48A3-9A9E-C2F320AB580D}" type="parTrans" cxnId="{72C113AD-CDEE-4321-BD34-C8694F683469}">
      <dgm:prSet/>
      <dgm:spPr/>
      <dgm:t>
        <a:bodyPr/>
        <a:lstStyle/>
        <a:p>
          <a:endParaRPr lang="en-US"/>
        </a:p>
      </dgm:t>
    </dgm:pt>
    <dgm:pt modelId="{B926F9D8-5549-4F92-B89A-288059A429FD}" type="sibTrans" cxnId="{72C113AD-CDEE-4321-BD34-C8694F683469}">
      <dgm:prSet/>
      <dgm:spPr/>
      <dgm:t>
        <a:bodyPr/>
        <a:lstStyle/>
        <a:p>
          <a:endParaRPr lang="en-US"/>
        </a:p>
      </dgm:t>
    </dgm:pt>
    <dgm:pt modelId="{8B9D3AF3-1891-4695-B130-AD0413105CDA}" type="pres">
      <dgm:prSet presAssocID="{36382506-D671-4FF7-91A6-9C36B78A04F6}" presName="CompostProcess" presStyleCnt="0">
        <dgm:presLayoutVars>
          <dgm:dir/>
          <dgm:resizeHandles val="exact"/>
        </dgm:presLayoutVars>
      </dgm:prSet>
      <dgm:spPr/>
    </dgm:pt>
    <dgm:pt modelId="{49B37A21-088B-4442-8CF8-0013AEDEC9D8}" type="pres">
      <dgm:prSet presAssocID="{36382506-D671-4FF7-91A6-9C36B78A04F6}" presName="arrow" presStyleLbl="bgShp" presStyleIdx="0" presStyleCnt="1"/>
      <dgm:spPr/>
    </dgm:pt>
    <dgm:pt modelId="{23B33115-928D-4230-8DA0-47479FCC0765}" type="pres">
      <dgm:prSet presAssocID="{36382506-D671-4FF7-91A6-9C36B78A04F6}" presName="linearProcess" presStyleCnt="0"/>
      <dgm:spPr/>
    </dgm:pt>
    <dgm:pt modelId="{4BF0BB24-B730-481A-968F-0FF1B1F11AB6}" type="pres">
      <dgm:prSet presAssocID="{9DE34E19-BFC8-4ABE-968F-5734B1ABB08E}" presName="textNode" presStyleLbl="node1" presStyleIdx="0" presStyleCnt="3" custLinFactNeighborX="22801" custLinFactNeighborY="1287">
        <dgm:presLayoutVars>
          <dgm:bulletEnabled val="1"/>
        </dgm:presLayoutVars>
      </dgm:prSet>
      <dgm:spPr/>
    </dgm:pt>
    <dgm:pt modelId="{A5CE9536-74BD-4B6D-885C-3B0A4E1AB868}" type="pres">
      <dgm:prSet presAssocID="{AD1E521D-14EA-4625-99A4-8C6B20AF703B}" presName="sibTrans" presStyleCnt="0"/>
      <dgm:spPr/>
    </dgm:pt>
    <dgm:pt modelId="{B791A8B6-F6D7-4FBF-923B-5FA117D3EF31}" type="pres">
      <dgm:prSet presAssocID="{118F76C6-ED51-425F-84B4-DCAEE1F813A8}" presName="textNode" presStyleLbl="node1" presStyleIdx="1" presStyleCnt="3">
        <dgm:presLayoutVars>
          <dgm:bulletEnabled val="1"/>
        </dgm:presLayoutVars>
      </dgm:prSet>
      <dgm:spPr/>
    </dgm:pt>
    <dgm:pt modelId="{EC0C453A-160D-4C75-8AAE-63C645F8A025}" type="pres">
      <dgm:prSet presAssocID="{BDF6C437-271F-4EEE-BF75-FDE012A50976}" presName="sibTrans" presStyleCnt="0"/>
      <dgm:spPr/>
    </dgm:pt>
    <dgm:pt modelId="{81A54DF6-E6EA-497C-AF37-0D4BE2A3981A}" type="pres">
      <dgm:prSet presAssocID="{B6F934C7-99FB-4039-B683-CD3D0D38B50B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5221652A-656D-425B-8080-DCE3D3D5C337}" type="presOf" srcId="{36382506-D671-4FF7-91A6-9C36B78A04F6}" destId="{8B9D3AF3-1891-4695-B130-AD0413105CDA}" srcOrd="0" destOrd="0" presId="urn:microsoft.com/office/officeart/2005/8/layout/hProcess9"/>
    <dgm:cxn modelId="{5E2A5961-B4AF-4EFB-8B30-6F09A3D5F2A7}" srcId="{36382506-D671-4FF7-91A6-9C36B78A04F6}" destId="{9DE34E19-BFC8-4ABE-968F-5734B1ABB08E}" srcOrd="0" destOrd="0" parTransId="{0EAD4E08-5432-439F-932E-8D171CE724E5}" sibTransId="{AD1E521D-14EA-4625-99A4-8C6B20AF703B}"/>
    <dgm:cxn modelId="{B2A99755-E590-4363-A391-E7FCD1E08085}" type="presOf" srcId="{118F76C6-ED51-425F-84B4-DCAEE1F813A8}" destId="{B791A8B6-F6D7-4FBF-923B-5FA117D3EF31}" srcOrd="0" destOrd="0" presId="urn:microsoft.com/office/officeart/2005/8/layout/hProcess9"/>
    <dgm:cxn modelId="{D437929C-CFF6-4D01-ACE3-FBE0CDB8D4E2}" srcId="{36382506-D671-4FF7-91A6-9C36B78A04F6}" destId="{118F76C6-ED51-425F-84B4-DCAEE1F813A8}" srcOrd="1" destOrd="0" parTransId="{9DBE6776-660C-4164-82FC-13C83D077A66}" sibTransId="{BDF6C437-271F-4EEE-BF75-FDE012A50976}"/>
    <dgm:cxn modelId="{72C113AD-CDEE-4321-BD34-C8694F683469}" srcId="{36382506-D671-4FF7-91A6-9C36B78A04F6}" destId="{B6F934C7-99FB-4039-B683-CD3D0D38B50B}" srcOrd="2" destOrd="0" parTransId="{5DAD30E8-789A-48A3-9A9E-C2F320AB580D}" sibTransId="{B926F9D8-5549-4F92-B89A-288059A429FD}"/>
    <dgm:cxn modelId="{4D714AD9-73B3-4601-8B9B-8F0E6D8264FC}" type="presOf" srcId="{9DE34E19-BFC8-4ABE-968F-5734B1ABB08E}" destId="{4BF0BB24-B730-481A-968F-0FF1B1F11AB6}" srcOrd="0" destOrd="0" presId="urn:microsoft.com/office/officeart/2005/8/layout/hProcess9"/>
    <dgm:cxn modelId="{FD447AFB-F1AE-4B83-A854-DF591F037828}" type="presOf" srcId="{B6F934C7-99FB-4039-B683-CD3D0D38B50B}" destId="{81A54DF6-E6EA-497C-AF37-0D4BE2A3981A}" srcOrd="0" destOrd="0" presId="urn:microsoft.com/office/officeart/2005/8/layout/hProcess9"/>
    <dgm:cxn modelId="{77F4A9D3-73A5-4372-A4C2-CBF2A4D7CFE5}" type="presParOf" srcId="{8B9D3AF3-1891-4695-B130-AD0413105CDA}" destId="{49B37A21-088B-4442-8CF8-0013AEDEC9D8}" srcOrd="0" destOrd="0" presId="urn:microsoft.com/office/officeart/2005/8/layout/hProcess9"/>
    <dgm:cxn modelId="{526287C4-58D5-4FD8-9207-7A758E7273E6}" type="presParOf" srcId="{8B9D3AF3-1891-4695-B130-AD0413105CDA}" destId="{23B33115-928D-4230-8DA0-47479FCC0765}" srcOrd="1" destOrd="0" presId="urn:microsoft.com/office/officeart/2005/8/layout/hProcess9"/>
    <dgm:cxn modelId="{29FCAF10-4FEB-4E2D-A368-133BAF805A92}" type="presParOf" srcId="{23B33115-928D-4230-8DA0-47479FCC0765}" destId="{4BF0BB24-B730-481A-968F-0FF1B1F11AB6}" srcOrd="0" destOrd="0" presId="urn:microsoft.com/office/officeart/2005/8/layout/hProcess9"/>
    <dgm:cxn modelId="{E193AB98-76E7-420E-B3C6-532F455234FD}" type="presParOf" srcId="{23B33115-928D-4230-8DA0-47479FCC0765}" destId="{A5CE9536-74BD-4B6D-885C-3B0A4E1AB868}" srcOrd="1" destOrd="0" presId="urn:microsoft.com/office/officeart/2005/8/layout/hProcess9"/>
    <dgm:cxn modelId="{1804125D-442D-4926-8708-5F2CFF4F5B8F}" type="presParOf" srcId="{23B33115-928D-4230-8DA0-47479FCC0765}" destId="{B791A8B6-F6D7-4FBF-923B-5FA117D3EF31}" srcOrd="2" destOrd="0" presId="urn:microsoft.com/office/officeart/2005/8/layout/hProcess9"/>
    <dgm:cxn modelId="{6882DC64-1DCC-4058-866E-EA1BC02DCB16}" type="presParOf" srcId="{23B33115-928D-4230-8DA0-47479FCC0765}" destId="{EC0C453A-160D-4C75-8AAE-63C645F8A025}" srcOrd="3" destOrd="0" presId="urn:microsoft.com/office/officeart/2005/8/layout/hProcess9"/>
    <dgm:cxn modelId="{7B2963D2-8048-4E14-8D70-8CE91E03168C}" type="presParOf" srcId="{23B33115-928D-4230-8DA0-47479FCC0765}" destId="{81A54DF6-E6EA-497C-AF37-0D4BE2A3981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55A1BE-82BC-4302-A829-ABE57649562F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EA630B0-4E7E-4A63-B83D-9B9B106EFAB7}">
      <dgm:prSet phldrT="[Text]"/>
      <dgm:spPr/>
      <dgm:t>
        <a:bodyPr/>
        <a:lstStyle/>
        <a:p>
          <a:r>
            <a:rPr lang="en-US" dirty="0"/>
            <a:t>Pulsed-wave Doppler</a:t>
          </a:r>
        </a:p>
      </dgm:t>
    </dgm:pt>
    <dgm:pt modelId="{C8795482-8BE8-4895-BD7A-F035D0A09AEC}" type="parTrans" cxnId="{6DFFADC9-A851-4BF6-906F-190CB04146F4}">
      <dgm:prSet/>
      <dgm:spPr/>
      <dgm:t>
        <a:bodyPr/>
        <a:lstStyle/>
        <a:p>
          <a:endParaRPr lang="en-US"/>
        </a:p>
      </dgm:t>
    </dgm:pt>
    <dgm:pt modelId="{A9956EE3-CCE9-4635-B3CB-5AEB10679DC1}" type="sibTrans" cxnId="{6DFFADC9-A851-4BF6-906F-190CB04146F4}">
      <dgm:prSet/>
      <dgm:spPr/>
      <dgm:t>
        <a:bodyPr/>
        <a:lstStyle/>
        <a:p>
          <a:endParaRPr lang="en-US"/>
        </a:p>
      </dgm:t>
    </dgm:pt>
    <dgm:pt modelId="{F3D9EB5D-5FB4-411D-91D4-FFAB4239827A}">
      <dgm:prSet phldrT="[Text]"/>
      <dgm:spPr/>
      <dgm:t>
        <a:bodyPr/>
        <a:lstStyle/>
        <a:p>
          <a:r>
            <a:rPr lang="en-US" dirty="0"/>
            <a:t>Continuous wave Doppler</a:t>
          </a:r>
        </a:p>
      </dgm:t>
    </dgm:pt>
    <dgm:pt modelId="{E1A073A5-B864-4B96-8403-1E5AA64D78ED}" type="sibTrans" cxnId="{8F5B6C18-C481-45A6-82A1-1FC9705A0334}">
      <dgm:prSet/>
      <dgm:spPr/>
      <dgm:t>
        <a:bodyPr/>
        <a:lstStyle/>
        <a:p>
          <a:endParaRPr lang="en-US"/>
        </a:p>
      </dgm:t>
    </dgm:pt>
    <dgm:pt modelId="{A073BA60-9329-41AE-B38E-2CECE673895E}" type="parTrans" cxnId="{8F5B6C18-C481-45A6-82A1-1FC9705A0334}">
      <dgm:prSet/>
      <dgm:spPr/>
      <dgm:t>
        <a:bodyPr/>
        <a:lstStyle/>
        <a:p>
          <a:endParaRPr lang="en-US"/>
        </a:p>
      </dgm:t>
    </dgm:pt>
    <dgm:pt modelId="{016C7013-79A4-428E-95B8-D1F3352B5333}" type="pres">
      <dgm:prSet presAssocID="{6555A1BE-82BC-4302-A829-ABE57649562F}" presName="compositeShape" presStyleCnt="0">
        <dgm:presLayoutVars>
          <dgm:chMax val="2"/>
          <dgm:dir/>
          <dgm:resizeHandles val="exact"/>
        </dgm:presLayoutVars>
      </dgm:prSet>
      <dgm:spPr/>
    </dgm:pt>
    <dgm:pt modelId="{BF55D44A-69D8-41BA-A934-58EF6EDB115B}" type="pres">
      <dgm:prSet presAssocID="{6555A1BE-82BC-4302-A829-ABE57649562F}" presName="ribbon" presStyleLbl="node1" presStyleIdx="0" presStyleCnt="1" custScaleX="81763" custScaleY="38869" custLinFactNeighborX="-5232" custLinFactNeighborY="86034"/>
      <dgm:spPr/>
    </dgm:pt>
    <dgm:pt modelId="{FEF724D2-0DC1-46BE-BEF3-5D023EF0AB3D}" type="pres">
      <dgm:prSet presAssocID="{6555A1BE-82BC-4302-A829-ABE57649562F}" presName="leftArrowText" presStyleLbl="node1" presStyleIdx="0" presStyleCnt="1" custScaleY="30331" custLinFactY="42159" custLinFactNeighborX="-7531" custLinFactNeighborY="100000">
        <dgm:presLayoutVars>
          <dgm:chMax val="0"/>
          <dgm:bulletEnabled val="1"/>
        </dgm:presLayoutVars>
      </dgm:prSet>
      <dgm:spPr/>
    </dgm:pt>
    <dgm:pt modelId="{BE77DFAF-43B6-45A2-BAD2-FDDADC5D7447}" type="pres">
      <dgm:prSet presAssocID="{6555A1BE-82BC-4302-A829-ABE57649562F}" presName="rightArrowText" presStyleLbl="node1" presStyleIdx="0" presStyleCnt="1" custScaleY="26258" custLinFactY="19468" custLinFactNeighborX="-18113" custLinFactNeighborY="100000">
        <dgm:presLayoutVars>
          <dgm:chMax val="0"/>
          <dgm:bulletEnabled val="1"/>
        </dgm:presLayoutVars>
      </dgm:prSet>
      <dgm:spPr/>
    </dgm:pt>
  </dgm:ptLst>
  <dgm:cxnLst>
    <dgm:cxn modelId="{8F5B6C18-C481-45A6-82A1-1FC9705A0334}" srcId="{6555A1BE-82BC-4302-A829-ABE57649562F}" destId="{F3D9EB5D-5FB4-411D-91D4-FFAB4239827A}" srcOrd="1" destOrd="0" parTransId="{A073BA60-9329-41AE-B38E-2CECE673895E}" sibTransId="{E1A073A5-B864-4B96-8403-1E5AA64D78ED}"/>
    <dgm:cxn modelId="{8AC9063F-8565-48D8-B80A-ECEA1BAEC72F}" type="presOf" srcId="{6555A1BE-82BC-4302-A829-ABE57649562F}" destId="{016C7013-79A4-428E-95B8-D1F3352B5333}" srcOrd="0" destOrd="0" presId="urn:microsoft.com/office/officeart/2005/8/layout/arrow6"/>
    <dgm:cxn modelId="{60B33FBF-31A9-4840-AB59-100F9DE1DA8B}" type="presOf" srcId="{0EA630B0-4E7E-4A63-B83D-9B9B106EFAB7}" destId="{FEF724D2-0DC1-46BE-BEF3-5D023EF0AB3D}" srcOrd="0" destOrd="0" presId="urn:microsoft.com/office/officeart/2005/8/layout/arrow6"/>
    <dgm:cxn modelId="{6DFFADC9-A851-4BF6-906F-190CB04146F4}" srcId="{6555A1BE-82BC-4302-A829-ABE57649562F}" destId="{0EA630B0-4E7E-4A63-B83D-9B9B106EFAB7}" srcOrd="0" destOrd="0" parTransId="{C8795482-8BE8-4895-BD7A-F035D0A09AEC}" sibTransId="{A9956EE3-CCE9-4635-B3CB-5AEB10679DC1}"/>
    <dgm:cxn modelId="{3AEA68D8-3A7F-4146-BCFC-6BEF21115B67}" type="presOf" srcId="{F3D9EB5D-5FB4-411D-91D4-FFAB4239827A}" destId="{BE77DFAF-43B6-45A2-BAD2-FDDADC5D7447}" srcOrd="0" destOrd="0" presId="urn:microsoft.com/office/officeart/2005/8/layout/arrow6"/>
    <dgm:cxn modelId="{C0BA917E-D067-4E55-AE79-78D83EEBCC45}" type="presParOf" srcId="{016C7013-79A4-428E-95B8-D1F3352B5333}" destId="{BF55D44A-69D8-41BA-A934-58EF6EDB115B}" srcOrd="0" destOrd="0" presId="urn:microsoft.com/office/officeart/2005/8/layout/arrow6"/>
    <dgm:cxn modelId="{5DB4D474-8E01-4241-8A93-8FEA1CADB68E}" type="presParOf" srcId="{016C7013-79A4-428E-95B8-D1F3352B5333}" destId="{FEF724D2-0DC1-46BE-BEF3-5D023EF0AB3D}" srcOrd="1" destOrd="0" presId="urn:microsoft.com/office/officeart/2005/8/layout/arrow6"/>
    <dgm:cxn modelId="{37A1A3B6-4212-4369-9C4E-E7480E8E1BE7}" type="presParOf" srcId="{016C7013-79A4-428E-95B8-D1F3352B5333}" destId="{BE77DFAF-43B6-45A2-BAD2-FDDADC5D7447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37A21-088B-4442-8CF8-0013AEDEC9D8}">
      <dsp:nvSpPr>
        <dsp:cNvPr id="0" name=""/>
        <dsp:cNvSpPr/>
      </dsp:nvSpPr>
      <dsp:spPr>
        <a:xfrm>
          <a:off x="609599" y="0"/>
          <a:ext cx="6908800" cy="2066063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F0BB24-B730-481A-968F-0FF1B1F11AB6}">
      <dsp:nvSpPr>
        <dsp:cNvPr id="0" name=""/>
        <dsp:cNvSpPr/>
      </dsp:nvSpPr>
      <dsp:spPr>
        <a:xfrm>
          <a:off x="34471" y="630454"/>
          <a:ext cx="2614352" cy="82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Thin-walled segment</a:t>
          </a:r>
        </a:p>
      </dsp:txBody>
      <dsp:txXfrm>
        <a:off x="74814" y="670797"/>
        <a:ext cx="2533666" cy="745739"/>
      </dsp:txXfrm>
    </dsp:sp>
    <dsp:sp modelId="{B791A8B6-F6D7-4FBF-923B-5FA117D3EF31}">
      <dsp:nvSpPr>
        <dsp:cNvPr id="0" name=""/>
        <dsp:cNvSpPr/>
      </dsp:nvSpPr>
      <dsp:spPr>
        <a:xfrm>
          <a:off x="2756823" y="619818"/>
          <a:ext cx="2614352" cy="82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Thrombus</a:t>
          </a:r>
        </a:p>
      </dsp:txBody>
      <dsp:txXfrm>
        <a:off x="2797166" y="660161"/>
        <a:ext cx="2533666" cy="745739"/>
      </dsp:txXfrm>
    </dsp:sp>
    <dsp:sp modelId="{81A54DF6-E6EA-497C-AF37-0D4BE2A3981A}">
      <dsp:nvSpPr>
        <dsp:cNvPr id="0" name=""/>
        <dsp:cNvSpPr/>
      </dsp:nvSpPr>
      <dsp:spPr>
        <a:xfrm>
          <a:off x="5511074" y="619818"/>
          <a:ext cx="2614352" cy="826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Vegetations</a:t>
          </a:r>
        </a:p>
      </dsp:txBody>
      <dsp:txXfrm>
        <a:off x="5551417" y="660161"/>
        <a:ext cx="2533666" cy="7457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55D44A-69D8-41BA-A934-58EF6EDB115B}">
      <dsp:nvSpPr>
        <dsp:cNvPr id="0" name=""/>
        <dsp:cNvSpPr/>
      </dsp:nvSpPr>
      <dsp:spPr>
        <a:xfrm>
          <a:off x="315894" y="4154958"/>
          <a:ext cx="6645696" cy="1263708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F724D2-0DC1-46BE-BEF3-5D023EF0AB3D}">
      <dsp:nvSpPr>
        <dsp:cNvPr id="0" name=""/>
        <dsp:cNvSpPr/>
      </dsp:nvSpPr>
      <dsp:spPr>
        <a:xfrm>
          <a:off x="773360" y="4472355"/>
          <a:ext cx="2682239" cy="483199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Pulsed-wave Doppler</a:t>
          </a:r>
        </a:p>
      </dsp:txBody>
      <dsp:txXfrm>
        <a:off x="773360" y="4472355"/>
        <a:ext cx="2682239" cy="483199"/>
      </dsp:txXfrm>
    </dsp:sp>
    <dsp:sp modelId="{BE77DFAF-43B6-45A2-BAD2-FDDADC5D7447}">
      <dsp:nvSpPr>
        <dsp:cNvPr id="0" name=""/>
        <dsp:cNvSpPr/>
      </dsp:nvSpPr>
      <dsp:spPr>
        <a:xfrm>
          <a:off x="3489832" y="4663503"/>
          <a:ext cx="3169920" cy="418313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Continuous wave Doppler</a:t>
          </a:r>
        </a:p>
      </dsp:txBody>
      <dsp:txXfrm>
        <a:off x="3489832" y="4663503"/>
        <a:ext cx="3169920" cy="4183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126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 /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21.jpeg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 /><Relationship Id="rId2" Type="http://schemas.openxmlformats.org/officeDocument/2006/relationships/slideLayout" Target="../slideLayouts/slideLayout2.xml" /><Relationship Id="rId1" Type="http://schemas.openxmlformats.org/officeDocument/2006/relationships/tags" Target="../tags/tag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 /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 /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 /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 /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 /><Relationship Id="rId2" Type="http://schemas.openxmlformats.org/officeDocument/2006/relationships/image" Target="../media/image45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 /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 /><Relationship Id="rId2" Type="http://schemas.openxmlformats.org/officeDocument/2006/relationships/image" Target="../media/image48.jpe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 /><Relationship Id="rId2" Type="http://schemas.openxmlformats.org/officeDocument/2006/relationships/image" Target="../media/image50.jpe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 /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 /><Relationship Id="rId2" Type="http://schemas.openxmlformats.org/officeDocument/2006/relationships/image" Target="../media/image55.jpe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 /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61.png" /><Relationship Id="rId5" Type="http://schemas.openxmlformats.org/officeDocument/2006/relationships/image" Target="../media/image60.png" /><Relationship Id="rId4" Type="http://schemas.openxmlformats.org/officeDocument/2006/relationships/image" Target="../media/image59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 /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 /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2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 /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 /><Relationship Id="rId1" Type="http://schemas.openxmlformats.org/officeDocument/2006/relationships/slideLayout" Target="../slideLayouts/slideLayout2.xml" 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 /><Relationship Id="rId2" Type="http://schemas.openxmlformats.org/officeDocument/2006/relationships/image" Target="../media/image69.jpeg" /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radiopaedia.org/articles/hertz-hz?lang=us" TargetMode="External" /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 /><Relationship Id="rId2" Type="http://schemas.openxmlformats.org/officeDocument/2006/relationships/image" Target="../media/image71.png" /><Relationship Id="rId1" Type="http://schemas.openxmlformats.org/officeDocument/2006/relationships/slideLayout" Target="../slideLayouts/slideLayout2.xml" 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 /><Relationship Id="rId1" Type="http://schemas.openxmlformats.org/officeDocument/2006/relationships/slideLayout" Target="../slideLayouts/slideLayout2.xml" 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 /><Relationship Id="rId1" Type="http://schemas.openxmlformats.org/officeDocument/2006/relationships/slideLayout" Target="../slideLayouts/slideLayout2.xml" 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 /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2.xml" 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 /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2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 /><Relationship Id="rId1" Type="http://schemas.openxmlformats.org/officeDocument/2006/relationships/slideLayout" Target="../slideLayouts/slideLayout2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 /><Relationship Id="rId2" Type="http://schemas.openxmlformats.org/officeDocument/2006/relationships/image" Target="../media/image81.png" /><Relationship Id="rId1" Type="http://schemas.openxmlformats.org/officeDocument/2006/relationships/slideLayout" Target="../slideLayouts/slideLayout2.xml" 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 /><Relationship Id="rId2" Type="http://schemas.openxmlformats.org/officeDocument/2006/relationships/image" Target="../media/image83.jpeg" /><Relationship Id="rId1" Type="http://schemas.openxmlformats.org/officeDocument/2006/relationships/slideLayout" Target="../slideLayouts/slideLayout2.xml" 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 /><Relationship Id="rId1" Type="http://schemas.openxmlformats.org/officeDocument/2006/relationships/slideLayout" Target="../slideLayouts/slideLayout2.xml" 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 /><Relationship Id="rId1" Type="http://schemas.openxmlformats.org/officeDocument/2006/relationships/slideLayout" Target="../slideLayouts/slideLayout2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 /><Relationship Id="rId2" Type="http://schemas.openxmlformats.org/officeDocument/2006/relationships/image" Target="../media/image87.png" /><Relationship Id="rId1" Type="http://schemas.openxmlformats.org/officeDocument/2006/relationships/slideLayout" Target="../slideLayouts/slideLayout2.xml" 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 /><Relationship Id="rId1" Type="http://schemas.openxmlformats.org/officeDocument/2006/relationships/slideLayout" Target="../slideLayouts/slideLayout2.xml" 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 /><Relationship Id="rId1" Type="http://schemas.openxmlformats.org/officeDocument/2006/relationships/slideLayout" Target="../slideLayouts/slideLayout2.xml" 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 /><Relationship Id="rId1" Type="http://schemas.openxmlformats.org/officeDocument/2006/relationships/slideLayout" Target="../slideLayouts/slideLayout2.xml" 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 /><Relationship Id="rId1" Type="http://schemas.openxmlformats.org/officeDocument/2006/relationships/slideLayout" Target="../slideLayouts/slideLayout2.xml" 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Basic principles of Doppler echocardiography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5202238"/>
            <a:ext cx="9144000" cy="1655762"/>
          </a:xfrm>
        </p:spPr>
        <p:txBody>
          <a:bodyPr/>
          <a:lstStyle/>
          <a:p>
            <a:r>
              <a:rPr lang="en-US" dirty="0"/>
              <a:t>- Dr. </a:t>
            </a:r>
            <a:r>
              <a:rPr lang="en-US" dirty="0" err="1"/>
              <a:t>Monisha</a:t>
            </a:r>
            <a:r>
              <a:rPr lang="en-US" dirty="0"/>
              <a:t> </a:t>
            </a:r>
            <a:r>
              <a:rPr lang="en-US" dirty="0" err="1"/>
              <a:t>Dsouza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537" y="0"/>
            <a:ext cx="10515600" cy="1325563"/>
          </a:xfrm>
        </p:spPr>
        <p:txBody>
          <a:bodyPr/>
          <a:lstStyle/>
          <a:p>
            <a:r>
              <a:rPr lang="en-IN" dirty="0"/>
              <a:t>Principles of ultrasound:</a:t>
            </a:r>
          </a:p>
        </p:txBody>
      </p:sp>
      <p:pic>
        <p:nvPicPr>
          <p:cNvPr id="2050" name="Picture 2" descr="C:\Users\Monisha Dsouza\Videos\Captures\Doppler effect and Doppler echocardiography – Cardiovascular Education - Google Chrome 27-07-2024 18_20_1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2546" y="4362994"/>
            <a:ext cx="8379454" cy="2495006"/>
          </a:xfrm>
          <a:prstGeom prst="rect">
            <a:avLst/>
          </a:prstGeom>
          <a:noFill/>
        </p:spPr>
      </p:pic>
      <p:pic>
        <p:nvPicPr>
          <p:cNvPr id="2051" name="Picture 3" descr="C:\Users\Monisha Dsouza\Videos\Captures\PowerPoint Slide Show - [ECHO BASICS AND INSTRUMENTATION _ DR NAIR ANISHKUMAR_CALICUTcardioSRcom.ppsx] 25-07-2024 17_15_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66211"/>
            <a:ext cx="6628036" cy="35170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4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69009" y="238233"/>
            <a:ext cx="8424077" cy="593873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Monisha Dsouza\Videos\Captures\Doppler effect and Doppler echocardiography – Cardiovascular Education - Google Chrome 27-07-2024 18_20_29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698" y="0"/>
            <a:ext cx="3711614" cy="3806297"/>
          </a:xfrm>
          <a:prstGeom prst="rect">
            <a:avLst/>
          </a:prstGeom>
          <a:noFill/>
        </p:spPr>
      </p:pic>
      <p:pic>
        <p:nvPicPr>
          <p:cNvPr id="10243" name="Picture 3" descr="C:\Users\Monisha Dsouza\Videos\Captures\Doppler effect and Doppler echocardiography – Cardiovascular Education - Google Chrome 27-07-2024 18_20_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1335" y="2468880"/>
            <a:ext cx="7313560" cy="3621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iezoelectric-Crystals-Piezoelectric-effect-is-ideally-a-reversible-process-It-can-be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8066" y="368392"/>
            <a:ext cx="5057811" cy="2204687"/>
          </a:xfrm>
        </p:spPr>
      </p:pic>
      <p:pic>
        <p:nvPicPr>
          <p:cNvPr id="5" name="Picture 4" descr="1-s2.0-S0893388X99800128-g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61292" y="1369670"/>
            <a:ext cx="4135062" cy="3730145"/>
          </a:xfrm>
          <a:prstGeom prst="rect">
            <a:avLst/>
          </a:prstGeom>
        </p:spPr>
      </p:pic>
      <p:pic>
        <p:nvPicPr>
          <p:cNvPr id="6" name="Picture 5" descr="Direct-Piezoelectric-Effect-Principl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90" y="2899809"/>
            <a:ext cx="5345518" cy="311821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Monisha Dsouza\Videos\Captures\Doppler effect and Doppler echocardiography – Cardiovascular Education - Google Chrome 27-07-2024 18_24_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402" y="888275"/>
            <a:ext cx="9488953" cy="5003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4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82789" y="300444"/>
            <a:ext cx="9907131" cy="5945597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Content Placeholder 5" descr="IMG_5750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3256" y="-2158409"/>
            <a:ext cx="10675088" cy="10239153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4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35177" y="783770"/>
            <a:ext cx="8823223" cy="5840353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2" descr="C:\Users\Monisha Dsouza\Videos\Captures\Doppler effect and Doppler echocardiography – Cardiovascular Education - Google Chrome 27-07-2024 18_23_4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150" y="446333"/>
            <a:ext cx="10228216" cy="5829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>
          <a:xfrm>
            <a:off x="462008" y="0"/>
            <a:ext cx="7715341" cy="666924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26829" y="2281010"/>
            <a:ext cx="410391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Imaging planes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Properties of a sound wave</a:t>
            </a:r>
          </a:p>
        </p:txBody>
      </p:sp>
      <p:pic>
        <p:nvPicPr>
          <p:cNvPr id="3074" name="Picture 2" descr="C:\Users\Monisha Dsouza\Videos\Captures\PowerPoint Slide Show - [ECHO BASICS AND INSTRUMENTATION _ DR NAIR ANISHKUMAR_CALICUTcardioSRcom.ppsx] 25-07-2024 17_16_38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058" y="1579217"/>
            <a:ext cx="5687219" cy="3982006"/>
          </a:xfrm>
          <a:prstGeom prst="rect">
            <a:avLst/>
          </a:prstGeom>
          <a:noFill/>
        </p:spPr>
      </p:pic>
      <p:pic>
        <p:nvPicPr>
          <p:cNvPr id="5" name="Picture 3" descr="C:\Users\Monisha Dsouza\Videos\Captures\Doppler effect and Doppler echocardiography – Cardiovascular Education - Google Chrome 27-07-2024 18_22_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6076" y="1554480"/>
            <a:ext cx="6265925" cy="3317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Tilting</a:t>
            </a:r>
          </a:p>
          <a:p>
            <a:r>
              <a:rPr lang="en-IN" dirty="0" err="1"/>
              <a:t>Angulation</a:t>
            </a:r>
            <a:endParaRPr lang="en-IN" dirty="0"/>
          </a:p>
          <a:p>
            <a:r>
              <a:rPr lang="en-IN" dirty="0"/>
              <a:t>Rocking</a:t>
            </a:r>
          </a:p>
          <a:p>
            <a:r>
              <a:rPr lang="en-IN" dirty="0"/>
              <a:t>Sliding</a:t>
            </a:r>
          </a:p>
          <a:p>
            <a:r>
              <a:rPr lang="en-IN" dirty="0"/>
              <a:t>Rotation</a:t>
            </a:r>
          </a:p>
          <a:p>
            <a:pPr>
              <a:buNone/>
            </a:pPr>
            <a:endParaRPr lang="en-IN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Transducer movements: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idelines for Performing a Comprehensive Transthoracic Echocardiographic Examination in Adults_ Recommendations from the American Society of Echocardiography - Google Chrome 24-07-2024 09_10_4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331" y="-69777"/>
            <a:ext cx="10554789" cy="6834433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idelines for Performing a Comprehensive Transthoracic Echocardiographic Examination in Adults_ Recommendations from the American Society of Echocardiography - Google Chrome 24-07-2024 09_14_2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5921" y="414932"/>
            <a:ext cx="9274628" cy="628221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idelines for Performing a Comprehensive Transthoracic Echocardiographic Examination in Adults_ Recommendations from the American Society of Echocardiography - Google Chrome 24-07-2024 09_14_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2593" y="206671"/>
            <a:ext cx="9666515" cy="631320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idelines for Performing a Comprehensive Transthoracic Echocardiographic Examination in Adults_ Recommendations from the American Society of Echocardiography - Google Chrome 24-07-2024 09_14_0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35131"/>
            <a:ext cx="6443255" cy="6152606"/>
          </a:xfrm>
          <a:prstGeom prst="rect">
            <a:avLst/>
          </a:prstGeom>
        </p:spPr>
      </p:pic>
      <p:pic>
        <p:nvPicPr>
          <p:cNvPr id="5" name="Content Placeholder 4" descr="Guidelines for Performing a Comprehensive Transthoracic Echocardiographic Examination in Adults_ Recommendations from the American Society of Echocardiography - Google Chrome 24-07-2024 09_13_5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538651" y="378823"/>
            <a:ext cx="7119257" cy="56170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Instrument technicalities: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1" dirty="0"/>
              <a:t>Power output:</a:t>
            </a:r>
            <a:r>
              <a:rPr lang="en-IN" dirty="0"/>
              <a:t> Adjusts the total ultrasound energy delivered by transducer; higher power: higher-amplitude.</a:t>
            </a:r>
          </a:p>
          <a:p>
            <a:endParaRPr lang="en-IN" dirty="0"/>
          </a:p>
          <a:p>
            <a:r>
              <a:rPr lang="en-IN" b="1" dirty="0"/>
              <a:t>Gain: </a:t>
            </a:r>
            <a:r>
              <a:rPr lang="en-IN" dirty="0"/>
              <a:t>Adjusts the graphically displayed amplitude: volume control in audio systems</a:t>
            </a:r>
          </a:p>
          <a:p>
            <a:endParaRPr lang="en-IN" dirty="0"/>
          </a:p>
          <a:p>
            <a:r>
              <a:rPr lang="en-IN" b="1" dirty="0"/>
              <a:t>TGC:</a:t>
            </a:r>
            <a:r>
              <a:rPr lang="en-IN" dirty="0"/>
              <a:t> Adjustment of gain along the length of the beam: compensate for attenuation.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1242" y="3431142"/>
            <a:ext cx="10515600" cy="4351338"/>
          </a:xfrm>
        </p:spPr>
        <p:txBody>
          <a:bodyPr/>
          <a:lstStyle/>
          <a:p>
            <a:r>
              <a:rPr lang="en-US" dirty="0"/>
              <a:t>Frequency inversely proportional to </a:t>
            </a:r>
            <a:r>
              <a:rPr lang="en-US" dirty="0" err="1"/>
              <a:t>wavelenght</a:t>
            </a:r>
            <a:endParaRPr lang="en-US" dirty="0"/>
          </a:p>
          <a:p>
            <a:endParaRPr lang="en-US" dirty="0"/>
          </a:p>
          <a:p>
            <a:r>
              <a:rPr lang="en-US" dirty="0"/>
              <a:t>High-frequency probes have better near field resolution; lesser tissue penetration </a:t>
            </a:r>
          </a:p>
          <a:p>
            <a:endParaRPr lang="en-US" dirty="0"/>
          </a:p>
          <a:p>
            <a:r>
              <a:rPr lang="en-US" dirty="0"/>
              <a:t>Low-frequency probes have better tissue penetration but lesser image resolution</a:t>
            </a:r>
          </a:p>
        </p:txBody>
      </p:sp>
      <p:pic>
        <p:nvPicPr>
          <p:cNvPr id="4" name="Picture 3" descr="Guidelines for Performing a Comprehensive Transthoracic Echocardiographic Examination in Adults_ Recommendations from  d  the American Society of Echocardiography - Google Chrome 24-07-2024 09_25_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049" y="382772"/>
            <a:ext cx="10745155" cy="29511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Depth: </a:t>
            </a:r>
            <a:r>
              <a:rPr lang="en-IN" dirty="0"/>
              <a:t>Affects the PRF and frame rate of the image.</a:t>
            </a:r>
          </a:p>
          <a:p>
            <a:endParaRPr lang="en-IN" dirty="0"/>
          </a:p>
          <a:p>
            <a:pPr>
              <a:buFontTx/>
              <a:buChar char="-"/>
            </a:pPr>
            <a:r>
              <a:rPr lang="en-IN" dirty="0"/>
              <a:t>Standard depth: entire plane. 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FontTx/>
              <a:buChar char="-"/>
            </a:pPr>
            <a:r>
              <a:rPr lang="en-IN" dirty="0"/>
              <a:t>Resolution/ zoom/ magnification: focus on a specific depth range of interest.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idelines for Performing a Comprehensive Transthoracic Echocardiographic Examination in Adults_ Recommendations from the American Society of Echocardiography - Google Chrome 24-07-2024 09_25_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277" y="414670"/>
            <a:ext cx="10456337" cy="2838894"/>
          </a:xfrm>
          <a:prstGeom prst="rect">
            <a:avLst/>
          </a:prstGeom>
        </p:spPr>
      </p:pic>
      <p:pic>
        <p:nvPicPr>
          <p:cNvPr id="5" name="Content Placeholder 4" descr="Guidelines for Performing a Comprehensive Transthoracic Echocardiographic Examination in Adults_ Recommendations from the American Society of Echocardiography - Google Chrome 24-07-2024 09_25_0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51581" y="3261403"/>
            <a:ext cx="10550827" cy="2866121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IN" dirty="0"/>
          </a:p>
          <a:p>
            <a:r>
              <a:rPr lang="en-IN" b="1" dirty="0"/>
              <a:t>Dynamic range </a:t>
            </a:r>
            <a:r>
              <a:rPr lang="en-IN" dirty="0"/>
              <a:t>or compression: gray scale: number of levels of gray in the image: </a:t>
            </a:r>
          </a:p>
          <a:p>
            <a:endParaRPr lang="en-IN" dirty="0"/>
          </a:p>
          <a:p>
            <a:pPr>
              <a:buFontTx/>
              <a:buChar char="-"/>
            </a:pPr>
            <a:r>
              <a:rPr lang="en-IN" dirty="0"/>
              <a:t>marked contrast between light and dark areas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None/>
            </a:pPr>
            <a:r>
              <a:rPr lang="en-IN" dirty="0"/>
              <a:t>- gradation of gray levels between the lightest and darkest areas.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5" name="Picture 3" descr="C:\Users\Monisha Dsouza\Videos\Captures\PowerPoint Slide Show - [DOPPLER ECHO BASICS_  DR PRADEEP SREEKUMAR_CALICUTcardioSRcom.ppsx] 27-07-2024 17_59_1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913" y="205831"/>
            <a:ext cx="5121887" cy="4351338"/>
          </a:xfrm>
          <a:prstGeom prst="rect">
            <a:avLst/>
          </a:prstGeom>
          <a:noFill/>
        </p:spPr>
      </p:pic>
      <p:pic>
        <p:nvPicPr>
          <p:cNvPr id="18436" name="Picture 4" descr="C:\Users\Monisha Dsouza\Videos\Captures\PowerPoint Slide Show - [DOPPLER ECHO BASICS_  DR PRADEEP SREEKUMAR_CALICUTcardioSRcom.ppsx] 27-07-2024 17_59_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1629" y="1939834"/>
            <a:ext cx="5416213" cy="452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G_576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6496" y="2506662"/>
            <a:ext cx="9861537" cy="4351338"/>
          </a:xfrm>
        </p:spPr>
      </p:pic>
      <p:sp>
        <p:nvSpPr>
          <p:cNvPr id="5" name="TextBox 4"/>
          <p:cNvSpPr txBox="1"/>
          <p:nvPr/>
        </p:nvSpPr>
        <p:spPr>
          <a:xfrm>
            <a:off x="691116" y="382772"/>
            <a:ext cx="10579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/>
              <a:t>High-amplitude signals :bright white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Low-amplitude signals : dark gray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Absence of signal: black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To optimize the blood-tissue border (</a:t>
            </a:r>
            <a:r>
              <a:rPr lang="en-US" dirty="0" err="1"/>
              <a:t>specular</a:t>
            </a:r>
            <a:r>
              <a:rPr lang="en-US" dirty="0"/>
              <a:t> echoes) : based on body </a:t>
            </a:r>
            <a:r>
              <a:rPr lang="en-US" dirty="0" err="1"/>
              <a:t>habitus</a:t>
            </a:r>
            <a:endParaRPr lang="en-US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To demonstrate subtle differences in scattered echoes from weak reflectors [myocardium]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Too few shades of gray:  under-representation or absence of subtle, </a:t>
            </a:r>
            <a:r>
              <a:rPr lang="en-US" b="1" dirty="0"/>
              <a:t>low-amplitude structures</a:t>
            </a:r>
            <a:r>
              <a:rPr lang="en-US" dirty="0"/>
              <a:t>.</a:t>
            </a:r>
          </a:p>
          <a:p>
            <a:r>
              <a:rPr lang="en-US" dirty="0"/>
              <a:t>Too many shades of gray: image appear ‘‘washed out” : removes accurate differentiation between the compacted and </a:t>
            </a:r>
            <a:r>
              <a:rPr lang="en-US" dirty="0" err="1"/>
              <a:t>noncompacted</a:t>
            </a:r>
            <a:r>
              <a:rPr lang="en-US" dirty="0"/>
              <a:t> myocardium.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829981" y="4111453"/>
          <a:ext cx="8128000" cy="2066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uidelines for Performing a Comprehensive Transthoracic Echocardiographic Examination in Adults_ Recommendations from the American Society of Echocardiography - Google Chrome 24-07-2024 09_24_2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014" y="364847"/>
            <a:ext cx="10398642" cy="623774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Resolution of image:</a:t>
            </a:r>
          </a:p>
        </p:txBody>
      </p:sp>
      <p:pic>
        <p:nvPicPr>
          <p:cNvPr id="4" name="Content Placeholder 3" descr="IMG_575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465" y="1605515"/>
            <a:ext cx="5321351" cy="4571447"/>
          </a:xfrm>
        </p:spPr>
      </p:pic>
      <p:pic>
        <p:nvPicPr>
          <p:cNvPr id="5" name="Content Placeholder 3" descr="IMG_5760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9338" y="1734185"/>
            <a:ext cx="5707472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Content Placeholder 5" descr="IMG_575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32838" y="574158"/>
            <a:ext cx="7729870" cy="5602805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Christian Doppler:</a:t>
            </a:r>
          </a:p>
        </p:txBody>
      </p:sp>
      <p:pic>
        <p:nvPicPr>
          <p:cNvPr id="4" name="Content Placeholder 3" descr="IMG_5766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937" y="1812562"/>
            <a:ext cx="5479258" cy="4351338"/>
          </a:xfrm>
        </p:spPr>
      </p:pic>
      <p:pic>
        <p:nvPicPr>
          <p:cNvPr id="5" name="Picture 4" descr="Doppler effect and Doppler echocardiography – Cardiovascular Education - Google Chrome 27-07-2024 18_35_4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99824" y="583686"/>
            <a:ext cx="4039164" cy="8573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731725" y="1841249"/>
            <a:ext cx="527304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u="sng" dirty="0"/>
              <a:t>Light from a star as observed from the Earth shifts:</a:t>
            </a:r>
          </a:p>
          <a:p>
            <a:endParaRPr lang="en-IN" sz="2400" dirty="0"/>
          </a:p>
          <a:p>
            <a:r>
              <a:rPr lang="en-IN" sz="2400" dirty="0"/>
              <a:t>-toward the </a:t>
            </a:r>
            <a:r>
              <a:rPr lang="en-IN" sz="2400" b="1" dirty="0"/>
              <a:t>red</a:t>
            </a:r>
            <a:r>
              <a:rPr lang="en-IN" sz="2400" dirty="0"/>
              <a:t> end of the spectrum (lower frequency or longer wavelength) if the Earth and star are moving away from each other </a:t>
            </a:r>
          </a:p>
          <a:p>
            <a:endParaRPr lang="en-IN" sz="2400" dirty="0"/>
          </a:p>
          <a:p>
            <a:r>
              <a:rPr lang="en-IN" sz="2400" dirty="0"/>
              <a:t>-toward the </a:t>
            </a:r>
            <a:r>
              <a:rPr lang="en-IN" sz="2400" b="1" dirty="0"/>
              <a:t>violet </a:t>
            </a:r>
            <a:r>
              <a:rPr lang="en-IN" sz="2400" dirty="0"/>
              <a:t>(higher frequency or shorter wavelength) if they are approaching each other. 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Doppler echocardiography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IN" dirty="0"/>
              <a:t>Principle : Change in frequency of backscattered signal from small moving structures (e.g., red blood cells) </a:t>
            </a:r>
          </a:p>
          <a:p>
            <a:endParaRPr lang="en-IN" dirty="0"/>
          </a:p>
          <a:p>
            <a:r>
              <a:rPr lang="en-IN" dirty="0"/>
              <a:t>Doppler scattering from blood is similar to scattering of light in fog</a:t>
            </a:r>
          </a:p>
          <a:p>
            <a:r>
              <a:rPr lang="en-IN" dirty="0"/>
              <a:t>[imaging is similar to reflection from mirror]</a:t>
            </a:r>
          </a:p>
          <a:p>
            <a:endParaRPr lang="en-IN" dirty="0"/>
          </a:p>
          <a:p>
            <a:r>
              <a:rPr lang="en-IN" b="1" dirty="0"/>
              <a:t>Stationary target </a:t>
            </a:r>
            <a:r>
              <a:rPr lang="en-IN" dirty="0"/>
              <a:t>[smaller than wavelength]: backscatter ultrasound : frequency same as transmitted.</a:t>
            </a:r>
          </a:p>
          <a:p>
            <a:endParaRPr lang="en-IN" dirty="0"/>
          </a:p>
          <a:p>
            <a:r>
              <a:rPr lang="en-IN" b="1" dirty="0"/>
              <a:t>Moving target: </a:t>
            </a:r>
            <a:r>
              <a:rPr lang="en-IN" dirty="0"/>
              <a:t>backscatter different frequency: </a:t>
            </a:r>
            <a:r>
              <a:rPr lang="en-IN" b="1" u="sng" dirty="0"/>
              <a:t>DOPPLER SHIFT</a:t>
            </a:r>
          </a:p>
          <a:p>
            <a:pPr>
              <a:buFontTx/>
              <a:buChar char="-"/>
            </a:pPr>
            <a:r>
              <a:rPr lang="en-IN" dirty="0"/>
              <a:t>Target moving towards transducer: higher frequency </a:t>
            </a:r>
          </a:p>
          <a:p>
            <a:pPr>
              <a:buFontTx/>
              <a:buChar char="-"/>
            </a:pPr>
            <a:r>
              <a:rPr lang="en-IN" dirty="0"/>
              <a:t>Target moving away from transducer: lower frequency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3754" y="0"/>
            <a:ext cx="10515600" cy="1325563"/>
          </a:xfrm>
        </p:spPr>
        <p:txBody>
          <a:bodyPr/>
          <a:lstStyle/>
          <a:p>
            <a:r>
              <a:rPr lang="en-IN" dirty="0"/>
              <a:t>DOPPLER PRINCIPLE:</a:t>
            </a:r>
          </a:p>
        </p:txBody>
      </p:sp>
      <p:pic>
        <p:nvPicPr>
          <p:cNvPr id="1026" name="Picture 2" descr="C:\Users\Monisha Dsouza\Videos\Captures\Doppler effect and Doppler echocardiography – Cardiovascular Education - Google Chrome 27-07-2024 18_17_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70" y="1254484"/>
            <a:ext cx="6165283" cy="3774716"/>
          </a:xfrm>
          <a:prstGeom prst="rect">
            <a:avLst/>
          </a:prstGeom>
          <a:noFill/>
        </p:spPr>
      </p:pic>
      <p:pic>
        <p:nvPicPr>
          <p:cNvPr id="1027" name="Picture 3" descr="C:\Users\Monisha Dsouza\Videos\Captures\Doppler effect and Doppler echocardiography – Cardiovascular Education - Google Chrome 27-07-2024 18_17_3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5806" y="3280138"/>
            <a:ext cx="5796194" cy="35778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DOPPLER SHIFT: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Difference in frequency between transmitted (F[t]) and received wave (F[r]) </a:t>
            </a:r>
          </a:p>
          <a:p>
            <a:pPr>
              <a:buNone/>
            </a:pPr>
            <a:endParaRPr lang="en-US" dirty="0"/>
          </a:p>
          <a:p>
            <a:r>
              <a:rPr lang="de-DE" dirty="0"/>
              <a:t>(F[D])  =  F[r]  -  F[t]</a:t>
            </a:r>
          </a:p>
          <a:p>
            <a:endParaRPr lang="de-DE" dirty="0"/>
          </a:p>
          <a:p>
            <a:r>
              <a:rPr lang="en-IN" dirty="0"/>
              <a:t>Doppler shift related to the velocity of the blood cells</a:t>
            </a:r>
          </a:p>
          <a:p>
            <a:pPr>
              <a:buNone/>
            </a:pPr>
            <a:endParaRPr lang="en-IN" dirty="0"/>
          </a:p>
          <a:p>
            <a:r>
              <a:rPr lang="en-IN" dirty="0"/>
              <a:t>Polarity of the shift related to the direction of blood flow:</a:t>
            </a:r>
          </a:p>
          <a:p>
            <a:pPr>
              <a:buFontTx/>
              <a:buChar char="-"/>
            </a:pPr>
            <a:r>
              <a:rPr lang="en-IN" dirty="0"/>
              <a:t>Towards (positive shift) </a:t>
            </a:r>
          </a:p>
          <a:p>
            <a:pPr>
              <a:buFontTx/>
              <a:buChar char="-"/>
            </a:pPr>
            <a:r>
              <a:rPr lang="en-IN" dirty="0"/>
              <a:t>Away (negative shift)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171" name="Picture 3" descr="C:\Users\Monisha Dsouza\Videos\Captures\Doppler effect and Doppler echocardiography – Cardiovascular Education - Google Chrome 27-07-2024 18_44_3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1388" y="2886891"/>
            <a:ext cx="5688429" cy="3787336"/>
          </a:xfrm>
          <a:prstGeom prst="rect">
            <a:avLst/>
          </a:prstGeom>
          <a:noFill/>
        </p:spPr>
      </p:pic>
      <p:pic>
        <p:nvPicPr>
          <p:cNvPr id="7172" name="Picture 4" descr="C:\Users\Monisha Dsouza\Videos\Captures\Doppler effect and Doppler echocardiography – Cardiovascular Education - Google Chrome 27-07-2024 18_36_0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937" y="235131"/>
            <a:ext cx="5447525" cy="40494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100" name="Picture 4" descr="C:\Users\Monisha Dsouza\Videos\Captures\Doppler effect and Doppler echocardiography – Cardiovascular Education - Google Chrome 27-07-2024 18_22_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795" y="219620"/>
            <a:ext cx="5743866" cy="2928529"/>
          </a:xfrm>
          <a:prstGeom prst="rect">
            <a:avLst/>
          </a:prstGeom>
          <a:noFill/>
        </p:spPr>
      </p:pic>
      <p:pic>
        <p:nvPicPr>
          <p:cNvPr id="8" name="Picture 2" descr="C:\Users\Monisha Dsouza\Downloads\IMG_57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1086" y="2325189"/>
            <a:ext cx="6770914" cy="44875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Blood flow velocity (V) is related to the Doppler shift using following parameters:</a:t>
            </a:r>
          </a:p>
          <a:p>
            <a:endParaRPr lang="en-US" dirty="0"/>
          </a:p>
          <a:p>
            <a:pPr>
              <a:buNone/>
            </a:pPr>
            <a:r>
              <a:rPr lang="en-US" dirty="0"/>
              <a:t>-Speed of sound in blood (C) </a:t>
            </a:r>
          </a:p>
          <a:p>
            <a:pPr>
              <a:buFontTx/>
              <a:buChar char="-"/>
            </a:pPr>
            <a:r>
              <a:rPr lang="en-US" dirty="0"/>
              <a:t>ø: intercept angle between ultrasound beam and blood flow. 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/>
              <a:t>Correction factor of 2 used: "round-trip" transit time to and from the transducer.</a:t>
            </a:r>
            <a:endParaRPr lang="en-IN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Doppler shift equation:</a:t>
            </a:r>
          </a:p>
        </p:txBody>
      </p:sp>
      <p:pic>
        <p:nvPicPr>
          <p:cNvPr id="8" name="Content Placeholder 7" descr="IMG_579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1912779"/>
            <a:ext cx="10515600" cy="4177030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1749"/>
            <a:ext cx="10515600" cy="5475214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High-frequency probes are more sensitive to flow</a:t>
            </a:r>
          </a:p>
          <a:p>
            <a:endParaRPr lang="en-US" dirty="0"/>
          </a:p>
          <a:p>
            <a:r>
              <a:rPr lang="en-US" dirty="0"/>
              <a:t>Low-frequency probes are less sensitive to flow</a:t>
            </a:r>
          </a:p>
          <a:p>
            <a:endParaRPr lang="en-US" dirty="0"/>
          </a:p>
          <a:p>
            <a:r>
              <a:rPr lang="en-US" dirty="0"/>
              <a:t>Higher velocity of red blood cells : larger Doppler shift </a:t>
            </a:r>
          </a:p>
          <a:p>
            <a:endParaRPr lang="en-US" dirty="0"/>
          </a:p>
          <a:p>
            <a:r>
              <a:rPr lang="en-US" dirty="0"/>
              <a:t>Slow-moving red blood cells: smaller Doppler shift 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386" name="Picture 2" descr="C:\Users\Monisha Dsouza\Downloads\IMG_5782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985" y="336459"/>
            <a:ext cx="5547746" cy="4351338"/>
          </a:xfrm>
          <a:prstGeom prst="rect">
            <a:avLst/>
          </a:prstGeom>
          <a:noFill/>
        </p:spPr>
      </p:pic>
      <p:pic>
        <p:nvPicPr>
          <p:cNvPr id="3074" name="Picture 2" descr="C:\Users\Monisha Dsouza\Videos\Captures\echo by Catherine otto.pdf - Adobe Reader 29-07-2024 17_34_15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6927" y="1850722"/>
            <a:ext cx="5738768" cy="4787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81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6547" y="245020"/>
            <a:ext cx="4992288" cy="4099195"/>
          </a:xfrm>
        </p:spPr>
      </p:pic>
      <p:pic>
        <p:nvPicPr>
          <p:cNvPr id="5" name="Picture 4" descr="IMG_5818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6380" y="195943"/>
            <a:ext cx="4759666" cy="413667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54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3771" y="339634"/>
            <a:ext cx="10450285" cy="6361611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 </a:t>
            </a:r>
          </a:p>
        </p:txBody>
      </p:sp>
      <p:pic>
        <p:nvPicPr>
          <p:cNvPr id="4" name="Picture 2" descr="C:\Users\Monisha Dsouza\Downloads\IMG_5788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6178" y="326571"/>
            <a:ext cx="11024387" cy="6126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7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23239" y="156755"/>
            <a:ext cx="8361287" cy="6270966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Bernoulli’s equation</a:t>
            </a:r>
          </a:p>
        </p:txBody>
      </p:sp>
      <p:pic>
        <p:nvPicPr>
          <p:cNvPr id="4" name="Picture 5" descr="C:\Users\Monisha Dsouza\Downloads\IMG_5767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5594" y="1786436"/>
            <a:ext cx="3687759" cy="4351338"/>
          </a:xfrm>
          <a:prstGeom prst="rect">
            <a:avLst/>
          </a:prstGeom>
          <a:noFill/>
        </p:spPr>
      </p:pic>
      <p:pic>
        <p:nvPicPr>
          <p:cNvPr id="19458" name="Picture 2" descr="C:\Users\Monisha Dsouza\Downloads\PowerPoint Slide Show - [ECHO BASICS III  - DOPPLER ECHO AND COLOR DOPPLER _ DR FAZIL BISHARA_CALICUTcardioSRcom.ppsx] 27-07-2024 18_00_3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3338" y="2328454"/>
            <a:ext cx="6535737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Bernoulli’s equation: flow dynamics:</a:t>
            </a:r>
          </a:p>
        </p:txBody>
      </p:sp>
      <p:pic>
        <p:nvPicPr>
          <p:cNvPr id="4" name="Content Placeholder 3" descr="Doppler effect and Doppler 2 18_54_29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20194" y="1576919"/>
            <a:ext cx="2026817" cy="4418932"/>
          </a:xfrm>
        </p:spPr>
      </p:pic>
      <p:pic>
        <p:nvPicPr>
          <p:cNvPr id="5" name="Picture 4" descr="Doppler effect and Doppler echocardiography – Cardiovascular Education - Google Chrome 27-07-2024 18_54_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114" y="2769325"/>
            <a:ext cx="2250705" cy="698495"/>
          </a:xfrm>
          <a:prstGeom prst="rect">
            <a:avLst/>
          </a:prstGeom>
        </p:spPr>
      </p:pic>
      <p:pic>
        <p:nvPicPr>
          <p:cNvPr id="12290" name="Picture 2" descr="C:\Users\Monisha Dsouza\Downloads\Doppler effect and Doppler 1 18_54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91973" y="4609827"/>
            <a:ext cx="2016986" cy="722850"/>
          </a:xfrm>
          <a:prstGeom prst="rect">
            <a:avLst/>
          </a:prstGeom>
          <a:noFill/>
        </p:spPr>
      </p:pic>
      <p:pic>
        <p:nvPicPr>
          <p:cNvPr id="12291" name="Picture 3" descr="C:\Users\Monisha Dsouza\Videos\Captures\Doppler effect and Doppler echocardiography – Cardiovascular Education - Google Chrome 27-07-2024 18_54_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21041" y="2512560"/>
            <a:ext cx="2468880" cy="986731"/>
          </a:xfrm>
          <a:prstGeom prst="rect">
            <a:avLst/>
          </a:prstGeom>
          <a:noFill/>
        </p:spPr>
      </p:pic>
      <p:pic>
        <p:nvPicPr>
          <p:cNvPr id="12292" name="Picture 4" descr="C:\Users\Monisha Dsouza\Videos\Captures\Doppler effect and Doppler echocardiography – Cardiovascular Education - Google Chrome 27-07-2024 18_54_49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955281" y="4280506"/>
            <a:ext cx="3461656" cy="19231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3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5137" y="1303167"/>
            <a:ext cx="10515600" cy="3985463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Blood flow:</a:t>
            </a:r>
          </a:p>
        </p:txBody>
      </p:sp>
      <p:pic>
        <p:nvPicPr>
          <p:cNvPr id="7" name="Picture 2" descr="C:\Users\Monisha Dsouza\Videos\Captures\Doppler effect and Doppler echocardiography – Cardiovascular Education - Google Chrome 27-07-2024 18_53_02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837" y="1912493"/>
            <a:ext cx="5668166" cy="3419953"/>
          </a:xfrm>
          <a:prstGeom prst="rect">
            <a:avLst/>
          </a:prstGeom>
          <a:noFill/>
        </p:spPr>
      </p:pic>
      <p:pic>
        <p:nvPicPr>
          <p:cNvPr id="8" name="Picture 3" descr="C:\Users\Monisha Dsouza\Videos\Captures\PowerPoint Slide Show - [ECHO BASICS III  - DOPPLER ECHO AND COLOR DOPPLER _ DR FAZIL BISHARA_CALICUTcardioSRcom.ppsx] 27-07-2024 18_00_4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160" y="2354717"/>
            <a:ext cx="5314950" cy="423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19984"/>
          </a:xfrm>
        </p:spPr>
        <p:txBody>
          <a:bodyPr/>
          <a:lstStyle/>
          <a:p>
            <a:r>
              <a:rPr lang="en-IN" dirty="0"/>
              <a:t>Continuity equation:</a:t>
            </a:r>
          </a:p>
        </p:txBody>
      </p:sp>
      <p:pic>
        <p:nvPicPr>
          <p:cNvPr id="13314" name="Picture 2" descr="C:\Users\Monisha Dsouza\Videos\Captures\Doppler effect and Doppler echocardiography – Cardiovascular Education - Google Chrome 27-07-2024 18_56_24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1714" y="587828"/>
            <a:ext cx="6193797" cy="3370217"/>
          </a:xfrm>
          <a:prstGeom prst="rect">
            <a:avLst/>
          </a:prstGeom>
          <a:noFill/>
        </p:spPr>
      </p:pic>
      <p:pic>
        <p:nvPicPr>
          <p:cNvPr id="5" name="Picture 2" descr="C:\Users\Monisha Dsouza\Videos\Captures\Doppler effect and Doppler echocardiography – Cardiovascular Education - Google Chrome 27-07-2024 18_53_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5943" y="3770669"/>
            <a:ext cx="6416805" cy="3087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Doppler modes in Echocardiography:</a:t>
            </a:r>
          </a:p>
        </p:txBody>
      </p:sp>
      <p:pic>
        <p:nvPicPr>
          <p:cNvPr id="4" name="Content Placeholder 3" descr="IMG_576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5472" y="1825625"/>
            <a:ext cx="7241056" cy="4351338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Spectral Analysis</a:t>
            </a:r>
            <a:br>
              <a:rPr lang="en-IN" i="1" dirty="0"/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Difference between the transmitted and backscattered signals determined by “comparing” the waveforms. </a:t>
            </a:r>
          </a:p>
          <a:p>
            <a:endParaRPr lang="en-IN" dirty="0"/>
          </a:p>
          <a:p>
            <a:r>
              <a:rPr lang="en-IN" dirty="0"/>
              <a:t>Complex process: backscattered signal multiple frequencies [multiple RBC’s moving at different speeds] 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88720"/>
            <a:ext cx="10515600" cy="4988243"/>
          </a:xfrm>
        </p:spPr>
        <p:txBody>
          <a:bodyPr>
            <a:normAutofit/>
          </a:bodyPr>
          <a:lstStyle/>
          <a:p>
            <a:r>
              <a:rPr lang="en-IN" b="1" u="sng" dirty="0"/>
              <a:t>Analysis:</a:t>
            </a:r>
          </a:p>
          <a:p>
            <a:pPr>
              <a:buFontTx/>
              <a:buChar char="-"/>
            </a:pPr>
            <a:r>
              <a:rPr lang="en-IN" dirty="0"/>
              <a:t>Old: zero technique: ultrasound- sine wave- no. of times crosses zero.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FontTx/>
              <a:buChar char="-"/>
            </a:pPr>
            <a:r>
              <a:rPr lang="en-IN" dirty="0"/>
              <a:t>Current: Fast Fourier Transform (FFT) </a:t>
            </a:r>
          </a:p>
          <a:p>
            <a:pPr>
              <a:buFontTx/>
              <a:buChar char="-"/>
            </a:pPr>
            <a:endParaRPr lang="en-IN" dirty="0"/>
          </a:p>
          <a:p>
            <a:pPr>
              <a:buNone/>
            </a:pPr>
            <a:r>
              <a:rPr lang="en-IN" dirty="0"/>
              <a:t>- Alternate method: </a:t>
            </a:r>
            <a:r>
              <a:rPr lang="en-IN" dirty="0" err="1"/>
              <a:t>analog</a:t>
            </a:r>
            <a:r>
              <a:rPr lang="en-IN" dirty="0"/>
              <a:t> Chirp-Z method.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Graphical Display of this analysis: </a:t>
            </a:r>
            <a:r>
              <a:rPr lang="en-IN" b="1" dirty="0"/>
              <a:t>spectral Doppler</a:t>
            </a:r>
          </a:p>
          <a:p>
            <a:endParaRPr lang="en-IN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Spectral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 provides graphical representation :</a:t>
            </a:r>
          </a:p>
          <a:p>
            <a:pPr>
              <a:buFontTx/>
              <a:buChar char="-"/>
            </a:pPr>
            <a:r>
              <a:rPr lang="en-US" dirty="0"/>
              <a:t>velocity :y-axis </a:t>
            </a:r>
          </a:p>
          <a:p>
            <a:pPr>
              <a:buFontTx/>
              <a:buChar char="-"/>
            </a:pPr>
            <a:r>
              <a:rPr lang="en-US" dirty="0"/>
              <a:t>Time: x-axis. 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IN" dirty="0"/>
              <a:t>Each time point on the spectral display shows:</a:t>
            </a:r>
          </a:p>
          <a:p>
            <a:pPr>
              <a:buNone/>
            </a:pPr>
            <a:r>
              <a:rPr lang="en-IN" dirty="0"/>
              <a:t>- Blood flow direction</a:t>
            </a:r>
          </a:p>
          <a:p>
            <a:pPr>
              <a:buNone/>
            </a:pPr>
            <a:r>
              <a:rPr lang="en-IN" dirty="0"/>
              <a:t>- Velocity (or frequency shift)</a:t>
            </a:r>
          </a:p>
          <a:p>
            <a:pPr>
              <a:buNone/>
            </a:pPr>
            <a:r>
              <a:rPr lang="en-IN" dirty="0"/>
              <a:t>- Signal amplitude</a:t>
            </a:r>
            <a:endParaRPr lang="en-US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Blood flow towards probe: positive deflection</a:t>
            </a:r>
          </a:p>
          <a:p>
            <a:r>
              <a:rPr lang="en-US" dirty="0"/>
              <a:t>Blood flow away from probe: negative deflection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b="1" dirty="0"/>
              <a:t>Spectral Doppler</a:t>
            </a:r>
            <a:r>
              <a:rPr lang="en-US" dirty="0"/>
              <a:t> divided into:</a:t>
            </a:r>
          </a:p>
          <a:p>
            <a:endParaRPr lang="en-IN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1208736" y="1852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80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92331" y="758634"/>
            <a:ext cx="6438139" cy="4804374"/>
          </a:xfrm>
        </p:spPr>
      </p:pic>
      <p:sp>
        <p:nvSpPr>
          <p:cNvPr id="5" name="TextBox 4"/>
          <p:cNvSpPr txBox="1"/>
          <p:nvPr/>
        </p:nvSpPr>
        <p:spPr>
          <a:xfrm>
            <a:off x="7511143" y="796834"/>
            <a:ext cx="3958046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IN" sz="2400" dirty="0"/>
              <a:t>Uses two ultrasound crystals;:</a:t>
            </a:r>
          </a:p>
          <a:p>
            <a:pPr>
              <a:buFontTx/>
              <a:buChar char="-"/>
            </a:pPr>
            <a:r>
              <a:rPr lang="en-IN" sz="2400" dirty="0"/>
              <a:t>one continuously transmits </a:t>
            </a:r>
          </a:p>
          <a:p>
            <a:pPr>
              <a:buFontTx/>
              <a:buChar char="-"/>
            </a:pPr>
            <a:r>
              <a:rPr lang="en-IN" sz="2400" dirty="0"/>
              <a:t>one continuously receives the signal. </a:t>
            </a:r>
          </a:p>
          <a:p>
            <a:endParaRPr lang="en-IN" sz="2400" dirty="0"/>
          </a:p>
          <a:p>
            <a:endParaRPr lang="en-IN" sz="2400" dirty="0"/>
          </a:p>
          <a:p>
            <a:pPr>
              <a:buFont typeface="Arial" pitchFamily="34" charset="0"/>
              <a:buChar char="•"/>
            </a:pPr>
            <a:r>
              <a:rPr lang="en-IN" sz="2400" u="sng" dirty="0"/>
              <a:t>Major advantage</a:t>
            </a:r>
            <a:r>
              <a:rPr lang="en-IN" sz="2400" dirty="0"/>
              <a:t> : very high-frequency shifts (velocities) can be measured accurately</a:t>
            </a:r>
          </a:p>
          <a:p>
            <a:pPr>
              <a:buFont typeface="Arial" pitchFamily="34" charset="0"/>
              <a:buChar char="•"/>
            </a:pPr>
            <a:endParaRPr lang="en-IN" sz="2400" dirty="0"/>
          </a:p>
          <a:p>
            <a:pPr>
              <a:buFont typeface="Arial" pitchFamily="34" charset="0"/>
              <a:buChar char="•"/>
            </a:pPr>
            <a:endParaRPr lang="en-IN" sz="2400" dirty="0"/>
          </a:p>
          <a:p>
            <a:pPr>
              <a:buFont typeface="Arial" pitchFamily="34" charset="0"/>
              <a:buChar char="•"/>
            </a:pPr>
            <a:r>
              <a:rPr lang="en-IN" sz="2400" u="sng" dirty="0"/>
              <a:t>Disadvantage: </a:t>
            </a:r>
            <a:r>
              <a:rPr lang="en-IN" sz="2400" dirty="0"/>
              <a:t>no range gating</a:t>
            </a:r>
          </a:p>
          <a:p>
            <a:pPr>
              <a:buFont typeface="Arial" pitchFamily="34" charset="0"/>
              <a:buChar char="•"/>
            </a:pPr>
            <a:endParaRPr lang="en-IN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" y="310334"/>
            <a:ext cx="10515600" cy="4351338"/>
          </a:xfrm>
        </p:spPr>
        <p:txBody>
          <a:bodyPr>
            <a:normAutofit/>
          </a:bodyPr>
          <a:lstStyle/>
          <a:p>
            <a:r>
              <a:rPr lang="en-IN" dirty="0"/>
              <a:t>Simultaneous imaging transducer</a:t>
            </a:r>
          </a:p>
          <a:p>
            <a:r>
              <a:rPr lang="en-IN" dirty="0"/>
              <a:t>Given signal: has characteristic shape, timing, and direction</a:t>
            </a:r>
          </a:p>
          <a:p>
            <a:r>
              <a:rPr lang="en-IN" dirty="0"/>
              <a:t>CW Doppler velocity curve is “filled in” as lower-velocity signals proximal and distal to maximum velocity point also recorded.</a:t>
            </a:r>
          </a:p>
          <a:p>
            <a:endParaRPr lang="en-IN" dirty="0"/>
          </a:p>
        </p:txBody>
      </p:sp>
      <p:pic>
        <p:nvPicPr>
          <p:cNvPr id="7170" name="Picture 2" descr="C:\Users\Monisha Dsouza\Videos\Captures\echo by Catherine otto.pdf - Adobe Reader 29-07-2024 17_08_3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96809" y="2756264"/>
            <a:ext cx="4361031" cy="36675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Pulsed-wave (PW) Doppler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dirty="0"/>
              <a:t> </a:t>
            </a:r>
            <a:r>
              <a:rPr lang="en-US" dirty="0" err="1"/>
              <a:t>Pulsatile</a:t>
            </a:r>
            <a:r>
              <a:rPr lang="en-US" dirty="0"/>
              <a:t> ultrasound waves </a:t>
            </a:r>
          </a:p>
          <a:p>
            <a:r>
              <a:rPr lang="en-US" dirty="0"/>
              <a:t>Specific location: </a:t>
            </a:r>
            <a:r>
              <a:rPr lang="en-US" b="1" dirty="0"/>
              <a:t>Range Gating: sampling from </a:t>
            </a:r>
            <a:r>
              <a:rPr lang="en-IN" dirty="0"/>
              <a:t>specific </a:t>
            </a:r>
            <a:r>
              <a:rPr lang="en-IN" dirty="0" err="1"/>
              <a:t>intracardiac</a:t>
            </a:r>
            <a:r>
              <a:rPr lang="en-IN" dirty="0"/>
              <a:t> depth</a:t>
            </a:r>
            <a:endParaRPr lang="en-US" b="1" dirty="0"/>
          </a:p>
          <a:p>
            <a:r>
              <a:rPr lang="en-US" dirty="0"/>
              <a:t> Sends signal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pauses to receive reflected waves </a:t>
            </a:r>
            <a:r>
              <a:rPr lang="en-US" dirty="0">
                <a:sym typeface="Wingdings" pitchFamily="2" charset="2"/>
              </a:rPr>
              <a:t> Analysis (zero analysis: old; FFT: new) Graphical representation</a:t>
            </a:r>
            <a:r>
              <a:rPr lang="en-US" dirty="0"/>
              <a:t>. </a:t>
            </a:r>
          </a:p>
          <a:p>
            <a:r>
              <a:rPr lang="en-US" dirty="0"/>
              <a:t>One </a:t>
            </a:r>
            <a:r>
              <a:rPr lang="en-US" dirty="0" err="1"/>
              <a:t>Peizocrystal</a:t>
            </a:r>
            <a:r>
              <a:rPr lang="en-US" dirty="0"/>
              <a:t>: transmitter and </a:t>
            </a:r>
            <a:r>
              <a:rPr lang="en-US" dirty="0" err="1"/>
              <a:t>reciever</a:t>
            </a:r>
            <a:r>
              <a:rPr lang="en-US" dirty="0"/>
              <a:t>: Sequential.</a:t>
            </a:r>
          </a:p>
          <a:p>
            <a:r>
              <a:rPr lang="en-US" dirty="0"/>
              <a:t>Principle: pulse repetition frequency (PRF).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At interface: outcomes</a:t>
            </a:r>
          </a:p>
        </p:txBody>
      </p:sp>
      <p:pic>
        <p:nvPicPr>
          <p:cNvPr id="4" name="Content Placeholder 3" descr="IMG_5743 (1)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200" y="2519915"/>
            <a:ext cx="10515600" cy="2962758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Pulse wave </a:t>
            </a:r>
            <a:r>
              <a:rPr lang="en-IN" dirty="0" err="1"/>
              <a:t>doppler</a:t>
            </a:r>
            <a:r>
              <a:rPr lang="en-IN" dirty="0"/>
              <a:t>:</a:t>
            </a:r>
          </a:p>
        </p:txBody>
      </p:sp>
      <p:pic>
        <p:nvPicPr>
          <p:cNvPr id="4" name="Content Placeholder 3" descr="IMG_5777-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7530" y="1658983"/>
            <a:ext cx="5713881" cy="5199017"/>
          </a:xfrm>
        </p:spPr>
      </p:pic>
      <p:pic>
        <p:nvPicPr>
          <p:cNvPr id="8194" name="Picture 2" descr="C:\Users\Monisha Dsouza\Downloads\echo by Catherine otto.pdf - Adobe Reader 29-07-2024 17_08_3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08582" y="1693817"/>
            <a:ext cx="5153841" cy="4850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Pulse repetition frequency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PRF is the number of ultrasound pulses emitted by the transducer over a designated period of time</a:t>
            </a:r>
          </a:p>
          <a:p>
            <a:r>
              <a:rPr lang="en-IN" dirty="0"/>
              <a:t>Transmit-wait-receive interval.</a:t>
            </a:r>
            <a:endParaRPr lang="en-US" dirty="0"/>
          </a:p>
          <a:p>
            <a:r>
              <a:rPr lang="en-US" dirty="0"/>
              <a:t>Probe emits an ultrasonic wave and receives the reflected wave.</a:t>
            </a:r>
          </a:p>
          <a:p>
            <a:r>
              <a:rPr lang="en-US" dirty="0"/>
              <a:t>Two variables: transducer used, target dept.</a:t>
            </a:r>
          </a:p>
          <a:p>
            <a:r>
              <a:rPr lang="en-US" dirty="0"/>
              <a:t>Measured as pulses per second or </a:t>
            </a:r>
            <a:r>
              <a:rPr lang="en-US" dirty="0">
                <a:hlinkClick r:id="rId2"/>
              </a:rPr>
              <a:t>hertz (Hz)</a:t>
            </a:r>
            <a:r>
              <a:rPr lang="en-US" dirty="0"/>
              <a:t>. </a:t>
            </a:r>
          </a:p>
          <a:p>
            <a:r>
              <a:rPr lang="en-US" dirty="0"/>
              <a:t>Typical range :1 and 10 kHz . </a:t>
            </a:r>
          </a:p>
          <a:p>
            <a:r>
              <a:rPr lang="en-US" dirty="0"/>
              <a:t>PRF = 1/ PRP (pulse repetition period: period between pulses)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PRF:</a:t>
            </a:r>
          </a:p>
        </p:txBody>
      </p:sp>
      <p:pic>
        <p:nvPicPr>
          <p:cNvPr id="17410" name="Picture 2" descr="C:\Users\Monisha Dsouza\Videos\Captures\Doppler effect and Doppler echocardiography – Cardiovascular Education - Google Chrome 27-07-2024 18_22_45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888" y="1741451"/>
            <a:ext cx="5786661" cy="3448532"/>
          </a:xfrm>
          <a:prstGeom prst="rect">
            <a:avLst/>
          </a:prstGeom>
          <a:noFill/>
        </p:spPr>
      </p:pic>
      <p:pic>
        <p:nvPicPr>
          <p:cNvPr id="6146" name="Picture 2" descr="C:\Users\Monisha Dsouza\Videos\Captures\echo by Catherine otto.pdf - Adobe Reader 29-07-2024 17_18_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0434" y="294178"/>
            <a:ext cx="5392535" cy="5009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Limited by:</a:t>
            </a:r>
          </a:p>
          <a:p>
            <a:endParaRPr lang="en-US" dirty="0"/>
          </a:p>
          <a:p>
            <a:pPr>
              <a:buFontTx/>
              <a:buChar char="-"/>
            </a:pPr>
            <a:r>
              <a:rPr lang="en-US" dirty="0"/>
              <a:t>Depth to be sampled (D) </a:t>
            </a:r>
          </a:p>
          <a:p>
            <a:pPr>
              <a:buFontTx/>
              <a:buChar char="-"/>
            </a:pPr>
            <a:r>
              <a:rPr lang="en-US" dirty="0"/>
              <a:t>Acoustic velocity of medium (c) .</a:t>
            </a:r>
          </a:p>
          <a:p>
            <a:pPr>
              <a:buFontTx/>
              <a:buChar char="-"/>
            </a:pPr>
            <a:endParaRPr lang="en-US" dirty="0"/>
          </a:p>
          <a:p>
            <a:r>
              <a:rPr lang="en-US" dirty="0" err="1"/>
              <a:t>PRF</a:t>
            </a:r>
            <a:r>
              <a:rPr lang="en-US" baseline="-25000" dirty="0" err="1"/>
              <a:t>max</a:t>
            </a:r>
            <a:r>
              <a:rPr lang="en-US" dirty="0"/>
              <a:t>= c/2D</a:t>
            </a:r>
          </a:p>
          <a:p>
            <a:r>
              <a:rPr lang="en-US" dirty="0"/>
              <a:t>Depth of sample desired (D) = 0.5 x (c/PRF)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Nyquist</a:t>
            </a:r>
            <a:r>
              <a:rPr lang="en-US" dirty="0"/>
              <a:t> limit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Maximum limit of velocity/ </a:t>
            </a:r>
            <a:r>
              <a:rPr lang="en-IN" dirty="0"/>
              <a:t>frequency shift</a:t>
            </a:r>
            <a:r>
              <a:rPr lang="en-US" dirty="0"/>
              <a:t> that can detectable by PW </a:t>
            </a:r>
            <a:r>
              <a:rPr lang="en-US" dirty="0" err="1"/>
              <a:t>doppler</a:t>
            </a:r>
            <a:r>
              <a:rPr lang="en-US" dirty="0"/>
              <a:t> </a:t>
            </a:r>
            <a:r>
              <a:rPr lang="en-IN" dirty="0"/>
              <a:t>unambiguously</a:t>
            </a:r>
            <a:r>
              <a:rPr lang="en-US" dirty="0"/>
              <a:t> </a:t>
            </a:r>
          </a:p>
          <a:p>
            <a:r>
              <a:rPr lang="en-US" dirty="0"/>
              <a:t>Optimized: higher PRF (faster moving flows)</a:t>
            </a:r>
          </a:p>
          <a:p>
            <a:endParaRPr lang="en-US" dirty="0"/>
          </a:p>
          <a:p>
            <a:r>
              <a:rPr lang="en-US" dirty="0" err="1"/>
              <a:t>Nyquist</a:t>
            </a:r>
            <a:r>
              <a:rPr lang="en-US" dirty="0"/>
              <a:t> limit= PRF/2</a:t>
            </a:r>
          </a:p>
          <a:p>
            <a:endParaRPr lang="en-US" dirty="0"/>
          </a:p>
          <a:p>
            <a:r>
              <a:rPr lang="en-US" b="1" dirty="0"/>
              <a:t>PW Doppler:</a:t>
            </a:r>
          </a:p>
          <a:p>
            <a:pPr>
              <a:buNone/>
            </a:pPr>
            <a:r>
              <a:rPr lang="en-US" dirty="0"/>
              <a:t>-Disadvantage: If </a:t>
            </a:r>
            <a:r>
              <a:rPr lang="en-US" dirty="0" err="1"/>
              <a:t>Nyquist</a:t>
            </a:r>
            <a:r>
              <a:rPr lang="en-US" dirty="0"/>
              <a:t> limit exceeded: Aliasing. </a:t>
            </a:r>
          </a:p>
          <a:p>
            <a:pPr>
              <a:buNone/>
            </a:pPr>
            <a:r>
              <a:rPr lang="en-US" dirty="0"/>
              <a:t>-Advantage: Range gating.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28571" y="3547629"/>
            <a:ext cx="3221666" cy="4572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Aliasing:</a:t>
            </a:r>
          </a:p>
        </p:txBody>
      </p:sp>
      <p:pic>
        <p:nvPicPr>
          <p:cNvPr id="4" name="Content Placeholder 3" descr="IMG_578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139" y="1760311"/>
            <a:ext cx="5683961" cy="4351338"/>
          </a:xfrm>
        </p:spPr>
      </p:pic>
      <p:sp>
        <p:nvSpPr>
          <p:cNvPr id="5" name="TextBox 4"/>
          <p:cNvSpPr txBox="1"/>
          <p:nvPr/>
        </p:nvSpPr>
        <p:spPr>
          <a:xfrm>
            <a:off x="6635932" y="1854926"/>
            <a:ext cx="53296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Repeat “wraparound” of the signal occurs:</a:t>
            </a:r>
          </a:p>
          <a:p>
            <a:endParaRPr lang="en-IN" sz="2800" dirty="0"/>
          </a:p>
          <a:p>
            <a:r>
              <a:rPr lang="en-IN" sz="2800" dirty="0"/>
              <a:t>-First into the reverse channel</a:t>
            </a:r>
          </a:p>
          <a:p>
            <a:r>
              <a:rPr lang="en-IN" sz="2800" dirty="0"/>
              <a:t>-Back to the forward channel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Phenomenon of ambiguity in the speed, direction, or both : of sampled signal </a:t>
            </a:r>
          </a:p>
          <a:p>
            <a:endParaRPr lang="en-IN" dirty="0"/>
          </a:p>
          <a:p>
            <a:r>
              <a:rPr lang="en-IN" dirty="0"/>
              <a:t>For frequency to be correctly identified, it must be sampled at least twice per wavelength. </a:t>
            </a:r>
          </a:p>
          <a:p>
            <a:endParaRPr lang="en-IN" dirty="0"/>
          </a:p>
          <a:p>
            <a:r>
              <a:rPr lang="en-IN" dirty="0"/>
              <a:t>Thus the maximum detectable frequency shift (</a:t>
            </a:r>
            <a:r>
              <a:rPr lang="en-IN" dirty="0" err="1"/>
              <a:t>Nyquist</a:t>
            </a:r>
            <a:r>
              <a:rPr lang="en-IN" dirty="0"/>
              <a:t> limit) is one-half the PRF.</a:t>
            </a:r>
            <a:endParaRPr lang="en-US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 descr="IMG_575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154" y="222070"/>
            <a:ext cx="9784427" cy="5954894"/>
          </a:xfr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026" name="Picture 2" descr="C:\Users\Monisha Dsouza\Videos\Captures\Doppler effect and Doppler echocardiography – Cardiovascular Education - Google Chrome 27-07-2024 18_50_0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0080" y="2808513"/>
            <a:ext cx="10972800" cy="3480119"/>
          </a:xfrm>
          <a:prstGeom prst="rect">
            <a:avLst/>
          </a:prstGeom>
          <a:noFill/>
        </p:spPr>
      </p:pic>
      <p:pic>
        <p:nvPicPr>
          <p:cNvPr id="1027" name="Picture 3" descr="C:\Users\Monisha Dsouza\Videos\Captures\Doppler effect and Doppler echocardiography – Cardiovascular Education - Google Chrome 27-07-2024 18_49_4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" y="340587"/>
            <a:ext cx="10881360" cy="24504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122" name="Picture 2" descr="C:\Users\Monisha Dsouza\Videos\Captures\echo by Catherine otto.pdf - Adobe Reader 29-07-2024 17_18_2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17999"/>
            <a:ext cx="5590903" cy="676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Attenuation: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Half power distance: distance travelled before amplitude is halved.</a:t>
            </a:r>
          </a:p>
          <a:p>
            <a:r>
              <a:rPr lang="en-IN" dirty="0"/>
              <a:t>Rule of thumb: in body tissue (</a:t>
            </a:r>
            <a:r>
              <a:rPr lang="en-IN" dirty="0" err="1"/>
              <a:t>avg</a:t>
            </a:r>
            <a:r>
              <a:rPr lang="en-IN" dirty="0"/>
              <a:t>): attenuation: 0.5-1 dB/cm/ </a:t>
            </a:r>
            <a:r>
              <a:rPr lang="en-IN" dirty="0" err="1"/>
              <a:t>MHz.</a:t>
            </a:r>
            <a:endParaRPr lang="en-IN" dirty="0"/>
          </a:p>
        </p:txBody>
      </p:sp>
      <p:pic>
        <p:nvPicPr>
          <p:cNvPr id="4" name="Content Placeholder 3" descr="IMG_5744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8044" y="3076503"/>
            <a:ext cx="4075611" cy="3507177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u="sng" dirty="0"/>
              <a:t>Methods to resolve aliasing </a:t>
            </a:r>
            <a:r>
              <a:rPr lang="en-IN" dirty="0"/>
              <a:t>:</a:t>
            </a:r>
          </a:p>
          <a:p>
            <a:endParaRPr lang="en-IN" dirty="0"/>
          </a:p>
          <a:p>
            <a:pPr>
              <a:buNone/>
            </a:pPr>
            <a:r>
              <a:rPr lang="en-IN" dirty="0"/>
              <a:t>- Using CW Doppler ultrasound</a:t>
            </a:r>
          </a:p>
          <a:p>
            <a:pPr>
              <a:buFontTx/>
              <a:buChar char="-"/>
            </a:pPr>
            <a:r>
              <a:rPr lang="en-IN" dirty="0"/>
              <a:t>Increasing the PRF to the maximum for that depth (the </a:t>
            </a:r>
            <a:r>
              <a:rPr lang="en-IN" dirty="0" err="1"/>
              <a:t>Nyquist</a:t>
            </a:r>
            <a:r>
              <a:rPr lang="en-IN" dirty="0"/>
              <a:t> limit)</a:t>
            </a:r>
          </a:p>
          <a:p>
            <a:pPr>
              <a:buFontTx/>
              <a:buChar char="-"/>
            </a:pPr>
            <a:r>
              <a:rPr lang="en-IN" dirty="0"/>
              <a:t>Higher PRF Doppler.</a:t>
            </a:r>
          </a:p>
          <a:p>
            <a:pPr>
              <a:buNone/>
            </a:pPr>
            <a:r>
              <a:rPr lang="en-IN" dirty="0"/>
              <a:t>- Using lower-frequency transducer</a:t>
            </a:r>
          </a:p>
          <a:p>
            <a:pPr>
              <a:buNone/>
            </a:pPr>
            <a:r>
              <a:rPr lang="en-IN" dirty="0"/>
              <a:t>- Shifting baseline to the edge of the display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:\Users\Monisha Dsouza\Videos\Captures\echo by Catherine otto.pdf - Adobe Reader 29-07-2024 17_33_29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31127" y="331092"/>
            <a:ext cx="6687484" cy="3134163"/>
          </a:xfrm>
          <a:prstGeom prst="rect">
            <a:avLst/>
          </a:prstGeom>
          <a:noFill/>
        </p:spPr>
      </p:pic>
      <p:pic>
        <p:nvPicPr>
          <p:cNvPr id="4099" name="Picture 3" descr="C:\Users\Monisha Dsouza\Videos\Captures\echo by Catherine otto.pdf - Adobe Reader 29-07-2024 17_33_50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583" y="3457030"/>
            <a:ext cx="6535737" cy="310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Colour Doppler: </a:t>
            </a:r>
          </a:p>
        </p:txBody>
      </p:sp>
      <p:pic>
        <p:nvPicPr>
          <p:cNvPr id="4" name="Content Placeholder 3" descr="IMG_5799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4229" y="1825625"/>
            <a:ext cx="9843541" cy="4351338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0263"/>
            <a:ext cx="10515600" cy="5706700"/>
          </a:xfrm>
        </p:spPr>
        <p:txBody>
          <a:bodyPr>
            <a:normAutofit fontScale="92500" lnSpcReduction="10000"/>
          </a:bodyPr>
          <a:lstStyle/>
          <a:p>
            <a:r>
              <a:rPr lang="en-IN" b="1" dirty="0"/>
              <a:t>Diagnostic goal: </a:t>
            </a:r>
          </a:p>
          <a:p>
            <a:pPr>
              <a:buFontTx/>
              <a:buChar char="-"/>
            </a:pPr>
            <a:r>
              <a:rPr lang="en-IN" dirty="0"/>
              <a:t>optimize display </a:t>
            </a:r>
          </a:p>
          <a:p>
            <a:pPr>
              <a:buFontTx/>
              <a:buChar char="-"/>
            </a:pPr>
            <a:r>
              <a:rPr lang="en-IN" dirty="0"/>
              <a:t>recognition of abnormal flow patterns.</a:t>
            </a:r>
          </a:p>
          <a:p>
            <a:pPr>
              <a:buNone/>
            </a:pPr>
            <a:endParaRPr lang="en-IN" dirty="0"/>
          </a:p>
          <a:p>
            <a:r>
              <a:rPr lang="en-IN" b="1" u="sng" dirty="0" err="1"/>
              <a:t>Color</a:t>
            </a:r>
            <a:r>
              <a:rPr lang="en-IN" b="1" u="sng" dirty="0"/>
              <a:t> flow map </a:t>
            </a:r>
            <a:r>
              <a:rPr lang="en-IN" u="sng" dirty="0"/>
              <a:t>depends on:</a:t>
            </a:r>
          </a:p>
          <a:p>
            <a:pPr>
              <a:buNone/>
            </a:pPr>
            <a:r>
              <a:rPr lang="en-IN" dirty="0"/>
              <a:t> </a:t>
            </a:r>
          </a:p>
          <a:p>
            <a:pPr>
              <a:buNone/>
            </a:pPr>
            <a:r>
              <a:rPr lang="en-IN" dirty="0"/>
              <a:t>- </a:t>
            </a:r>
            <a:r>
              <a:rPr lang="en-IN" dirty="0" err="1"/>
              <a:t>Color</a:t>
            </a:r>
            <a:r>
              <a:rPr lang="en-IN" dirty="0"/>
              <a:t> scale (assignment of </a:t>
            </a:r>
            <a:r>
              <a:rPr lang="en-IN" dirty="0" err="1"/>
              <a:t>colors</a:t>
            </a:r>
            <a:r>
              <a:rPr lang="en-IN" dirty="0"/>
              <a:t> to direction and velocity)</a:t>
            </a:r>
          </a:p>
          <a:p>
            <a:pPr>
              <a:buNone/>
            </a:pPr>
            <a:r>
              <a:rPr lang="en-IN" dirty="0"/>
              <a:t>- Velocity range (within the </a:t>
            </a:r>
            <a:r>
              <a:rPr lang="en-IN" dirty="0" err="1"/>
              <a:t>Nyquist</a:t>
            </a:r>
            <a:r>
              <a:rPr lang="en-IN" dirty="0"/>
              <a:t> limit at that depth)</a:t>
            </a:r>
          </a:p>
          <a:p>
            <a:pPr>
              <a:buNone/>
            </a:pPr>
            <a:r>
              <a:rPr lang="en-IN" dirty="0"/>
              <a:t>- Zero baseline position on the </a:t>
            </a:r>
            <a:r>
              <a:rPr lang="en-IN" dirty="0" err="1"/>
              <a:t>color</a:t>
            </a:r>
            <a:r>
              <a:rPr lang="en-IN" dirty="0"/>
              <a:t> scale</a:t>
            </a:r>
          </a:p>
          <a:p>
            <a:pPr>
              <a:buNone/>
            </a:pPr>
            <a:r>
              <a:rPr lang="en-IN" dirty="0"/>
              <a:t>- Addition of variance to the </a:t>
            </a:r>
            <a:r>
              <a:rPr lang="en-IN" dirty="0" err="1"/>
              <a:t>color</a:t>
            </a:r>
            <a:r>
              <a:rPr lang="en-IN" dirty="0"/>
              <a:t> scale</a:t>
            </a:r>
          </a:p>
          <a:p>
            <a:pPr>
              <a:buFontTx/>
              <a:buChar char="-"/>
            </a:pPr>
            <a:endParaRPr lang="en-IN" dirty="0"/>
          </a:p>
          <a:p>
            <a:r>
              <a:rPr lang="en-IN" dirty="0"/>
              <a:t>Specific </a:t>
            </a:r>
            <a:r>
              <a:rPr lang="en-IN" dirty="0" err="1"/>
              <a:t>color</a:t>
            </a:r>
            <a:r>
              <a:rPr lang="en-IN" dirty="0"/>
              <a:t> scale: personal preference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2050" name="Picture 2" descr="C:\Users\Monisha Dsouza\Videos\Captures\echo by Catherine otto.pdf - Adobe Reader 29-07-2024 17_35_3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8944" y="243554"/>
            <a:ext cx="4474130" cy="4937835"/>
          </a:xfrm>
          <a:prstGeom prst="rect">
            <a:avLst/>
          </a:prstGeom>
          <a:noFill/>
        </p:spPr>
      </p:pic>
      <p:pic>
        <p:nvPicPr>
          <p:cNvPr id="5" name="Content Placeholder 3" descr="IMG_579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9909" y="1410800"/>
            <a:ext cx="5786845" cy="5079671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98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19388" y="914401"/>
            <a:ext cx="5220315" cy="3174274"/>
          </a:xfrm>
        </p:spPr>
      </p:pic>
      <p:pic>
        <p:nvPicPr>
          <p:cNvPr id="5" name="Picture 2" descr="C:\Users\Monisha Dsouza\Videos\Captures\echo by Catherine otto.pdf - Adobe Reader 29-07-2024 18_00_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7697" y="2573383"/>
            <a:ext cx="4982303" cy="40498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2290" name="Picture 2" descr="C:\Users\Monisha Dsouza\Videos\Captures\echo by Catherine otto.pdf - Adobe Reader 29-07-2024 17_59_5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70709" y="156754"/>
            <a:ext cx="10332720" cy="6609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805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4304" y="1825625"/>
            <a:ext cx="9343392" cy="4351338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05394"/>
            <a:ext cx="10515600" cy="5471569"/>
          </a:xfrm>
        </p:spPr>
        <p:txBody>
          <a:bodyPr>
            <a:normAutofit/>
          </a:bodyPr>
          <a:lstStyle/>
          <a:p>
            <a:r>
              <a:rPr lang="en-IN" dirty="0"/>
              <a:t>The Doppler principle used to measure motion of the myocardium </a:t>
            </a:r>
          </a:p>
          <a:p>
            <a:endParaRPr lang="en-IN" dirty="0"/>
          </a:p>
          <a:p>
            <a:r>
              <a:rPr lang="en-IN" dirty="0"/>
              <a:t>Either </a:t>
            </a:r>
            <a:r>
              <a:rPr lang="en-IN" b="1" dirty="0"/>
              <a:t>pulsed Doppler </a:t>
            </a:r>
            <a:r>
              <a:rPr lang="en-IN" dirty="0"/>
              <a:t>or </a:t>
            </a:r>
            <a:r>
              <a:rPr lang="en-IN" b="1" dirty="0" err="1"/>
              <a:t>color</a:t>
            </a:r>
            <a:r>
              <a:rPr lang="en-IN" b="1" dirty="0"/>
              <a:t> Doppler </a:t>
            </a:r>
          </a:p>
          <a:p>
            <a:endParaRPr lang="en-IN" b="1" dirty="0"/>
          </a:p>
          <a:p>
            <a:r>
              <a:rPr lang="en-IN" dirty="0"/>
              <a:t>The basic principles of Doppler ultrasound apply to tissue Doppler.</a:t>
            </a:r>
          </a:p>
          <a:p>
            <a:endParaRPr lang="en-IN" dirty="0"/>
          </a:p>
          <a:p>
            <a:r>
              <a:rPr lang="en-IN" dirty="0"/>
              <a:t>Tissue Doppler signals very high amplitude: power output and gain settings are low.</a:t>
            </a:r>
          </a:p>
          <a:p>
            <a:endParaRPr lang="en-IN" dirty="0"/>
          </a:p>
          <a:p>
            <a:r>
              <a:rPr lang="en-IN" dirty="0"/>
              <a:t>Doppler velocities are low: velocity range is small.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49" y="2415994"/>
            <a:ext cx="10515600" cy="1325563"/>
          </a:xfrm>
        </p:spPr>
        <p:txBody>
          <a:bodyPr>
            <a:normAutofit/>
          </a:bodyPr>
          <a:lstStyle/>
          <a:p>
            <a:r>
              <a:rPr lang="en-IN" sz="7200" dirty="0"/>
              <a:t>Summary: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ACOUSTIC IMPEDENCE</a:t>
            </a:r>
          </a:p>
        </p:txBody>
      </p:sp>
      <p:pic>
        <p:nvPicPr>
          <p:cNvPr id="4" name="Content Placeholder 3" descr="PowerPoint Slide Show - [ECHO BASICS AND INSTRUMENTATION _ DR NAIR ANISHKUMAR_CALICUTcardioSRcom.ppsx] 25-07-2024 17_19_0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01965" y="1734185"/>
            <a:ext cx="4980048" cy="4351338"/>
          </a:xfrm>
        </p:spPr>
      </p:pic>
      <p:pic>
        <p:nvPicPr>
          <p:cNvPr id="5122" name="Picture 2" descr="C:\Users\Monisha Dsouza\Videos\Captures\Doppler effect and Doppler echocardiography – Cardiovascular Education - Google Chrome 27-07-2024 18_24_2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3769" y="1952353"/>
            <a:ext cx="6592887" cy="407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218" name="Picture 2" descr="C:\Users\Monisha Dsouza\Videos\Captures\echo by Catherine otto.pdf - Adobe Reader 29-07-2024 17_01_25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22515" y="300321"/>
            <a:ext cx="5283138" cy="4768068"/>
          </a:xfrm>
          <a:prstGeom prst="rect">
            <a:avLst/>
          </a:prstGeom>
          <a:noFill/>
        </p:spPr>
      </p:pic>
      <p:pic>
        <p:nvPicPr>
          <p:cNvPr id="9219" name="Picture 3" descr="C:\Users\Monisha Dsouza\Videos\Captures\echo by Catherine otto.pdf - Adobe Reader 29-07-2024 17_01_0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3235" y="1531747"/>
            <a:ext cx="5076690" cy="49320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42" name="Picture 2" descr="C:\Users\Monisha Dsouza\Videos\Captures\echo by Catherine otto.pdf - Adobe Reader 29-07-2024 17_00_3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6206" y="74169"/>
            <a:ext cx="10567851" cy="668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266" name="Picture 2" descr="C:\Users\Monisha Dsouza\Videos\Captures\echo by Catherine otto.pdf - Adobe Reader 29-07-2024 17_00_51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29868" y="313508"/>
            <a:ext cx="10652384" cy="5891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77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7444" y="509451"/>
            <a:ext cx="8009528" cy="6007146"/>
          </a:xfr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 descr="IMG_5807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2505" y="182879"/>
            <a:ext cx="11270831" cy="6361611"/>
          </a:xfr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3680" y="0"/>
            <a:ext cx="10515600" cy="1325563"/>
          </a:xfrm>
        </p:spPr>
        <p:txBody>
          <a:bodyPr/>
          <a:lstStyle/>
          <a:p>
            <a:r>
              <a:rPr lang="en-IN" dirty="0"/>
              <a:t>          Thank You</a:t>
            </a:r>
          </a:p>
        </p:txBody>
      </p:sp>
      <p:pic>
        <p:nvPicPr>
          <p:cNvPr id="4" name="Content Placeholder 3" descr="IMG_581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7805" y="1409672"/>
            <a:ext cx="6936378" cy="5082567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Content Placeholder 3" descr="IMG_574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2513" y="2024743"/>
            <a:ext cx="5872741" cy="4629944"/>
          </a:xfrm>
        </p:spPr>
      </p:pic>
      <p:pic>
        <p:nvPicPr>
          <p:cNvPr id="6146" name="Picture 2" descr="C:\Users\Monisha Dsouza\Videos\Captures\PowerPoint Slide Show - [ECHO BASICS AND INSTRUMENTATION _ DR NAIR ANISHKUMAR_CALICUTcardioSRcom.ppsx] 25-07-2024 17_18_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8247" y="169817"/>
            <a:ext cx="5765751" cy="27040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1045</Words>
  <Application>Microsoft Office PowerPoint</Application>
  <PresentationFormat>Widescreen</PresentationFormat>
  <Paragraphs>214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Basic principles of Doppler echocardiography </vt:lpstr>
      <vt:lpstr>Properties of a sound wave</vt:lpstr>
      <vt:lpstr>PowerPoint Presentation</vt:lpstr>
      <vt:lpstr>PowerPoint Presentation</vt:lpstr>
      <vt:lpstr>PowerPoint Presentation</vt:lpstr>
      <vt:lpstr>At interface: outcomes</vt:lpstr>
      <vt:lpstr>Attenuation:</vt:lpstr>
      <vt:lpstr>ACOUSTIC IMPEDENCE</vt:lpstr>
      <vt:lpstr>PowerPoint Presentation</vt:lpstr>
      <vt:lpstr>Principles of ultrasound: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Transducer movements:</vt:lpstr>
      <vt:lpstr>PowerPoint Presentation</vt:lpstr>
      <vt:lpstr>PowerPoint Presentation</vt:lpstr>
      <vt:lpstr>PowerPoint Presentation</vt:lpstr>
      <vt:lpstr>PowerPoint Presentation</vt:lpstr>
      <vt:lpstr>Instrument technicalities: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Resolution of image:</vt:lpstr>
      <vt:lpstr>PowerPoint Presentation</vt:lpstr>
      <vt:lpstr>Christian Doppler:</vt:lpstr>
      <vt:lpstr>Doppler echocardiography</vt:lpstr>
      <vt:lpstr>DOPPLER PRINCIPLE:</vt:lpstr>
      <vt:lpstr>DOPPLER SHIFT:</vt:lpstr>
      <vt:lpstr>PowerPoint Presentation</vt:lpstr>
      <vt:lpstr>PowerPoint Presentation</vt:lpstr>
      <vt:lpstr>Doppler shift equation: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Bernoulli’s equation</vt:lpstr>
      <vt:lpstr>Bernoulli’s equation: flow dynamics:</vt:lpstr>
      <vt:lpstr>Blood flow:</vt:lpstr>
      <vt:lpstr>Continuity equation:</vt:lpstr>
      <vt:lpstr>Doppler modes in Echocardiography:</vt:lpstr>
      <vt:lpstr>Spectral Analysis </vt:lpstr>
      <vt:lpstr>PowerPoint Presentation</vt:lpstr>
      <vt:lpstr>Spectral Doppler</vt:lpstr>
      <vt:lpstr>PowerPoint Presentation</vt:lpstr>
      <vt:lpstr>PowerPoint Presentation</vt:lpstr>
      <vt:lpstr>PowerPoint Presentation</vt:lpstr>
      <vt:lpstr>Pulsed-wave (PW) Doppler</vt:lpstr>
      <vt:lpstr>Pulse wave doppler:</vt:lpstr>
      <vt:lpstr>Pulse repetition frequency</vt:lpstr>
      <vt:lpstr>PRF:</vt:lpstr>
      <vt:lpstr>PowerPoint Presentation</vt:lpstr>
      <vt:lpstr>Nyquist limit</vt:lpstr>
      <vt:lpstr>Aliasing:</vt:lpstr>
      <vt:lpstr>Aliasing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Colour Doppler: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Guest User</cp:lastModifiedBy>
  <cp:revision>27</cp:revision>
  <dcterms:created xsi:type="dcterms:W3CDTF">2024-07-24T03:15:00Z</dcterms:created>
  <dcterms:modified xsi:type="dcterms:W3CDTF">2024-07-29T12:38:31Z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B97C8E8FE4B545BB80947754874D0BBE_11</vt:lpwstr>
  </property>
  <property fmtid="{D5CDD505-2E9C-101B-9397-08002B2CF9AE}" pid="3" name="KSOProductBuildVer">
    <vt:lpwstr>1033-12.2.0.17153</vt:lpwstr>
  </property>
</Properties>
</file>